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0" r:id="rId3"/>
    <p:sldId id="279" r:id="rId4"/>
    <p:sldId id="256" r:id="rId5"/>
    <p:sldId id="257" r:id="rId6"/>
    <p:sldId id="259" r:id="rId7"/>
    <p:sldId id="260" r:id="rId8"/>
    <p:sldId id="261" r:id="rId9"/>
    <p:sldId id="258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2" r:id="rId19"/>
    <p:sldId id="275" r:id="rId20"/>
    <p:sldId id="270" r:id="rId21"/>
    <p:sldId id="271" r:id="rId22"/>
    <p:sldId id="273" r:id="rId23"/>
    <p:sldId id="274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7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4908">
            <a:off x="2000250" y="223667"/>
            <a:ext cx="5143500" cy="641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79" y="1052736"/>
            <a:ext cx="893545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Символізм – 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вступ у ХХ століття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20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2736305" cy="1162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</a:rPr>
              <a:t>Елізабет </a:t>
            </a:r>
            <a:r>
              <a:rPr lang="uk-UA" sz="2800" dirty="0" err="1">
                <a:solidFill>
                  <a:srgbClr val="002060"/>
                </a:solidFill>
              </a:rPr>
              <a:t>Сонрель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50" y="169369"/>
            <a:ext cx="6101836" cy="49158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314600" cy="469106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Більшість акварелей француженки </a:t>
            </a:r>
            <a:r>
              <a:rPr lang="uk-UA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Елізабет </a:t>
            </a:r>
            <a:r>
              <a:rPr lang="uk-UA" sz="1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Сонрель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(1874-1953) несуть у собі ідеалізований образ жінки. Її широко відомі у свій час твори на фантастичні сюжети, що належали до символізму і модерну, виставлялися в паризьких салонах, репродукувалися на листівках.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541560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«</a:t>
            </a:r>
            <a:r>
              <a:rPr lang="uk-UA" sz="2400" dirty="0"/>
              <a:t>Дівчина з гортензіями»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752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onrel_Postca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9" y="22142"/>
            <a:ext cx="2687960" cy="66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onrel_Les_Hirondelles_Souvenir_(The_Swallows_of_Remembranc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920"/>
            <a:ext cx="2511076" cy="69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Sonrel_Postcar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920"/>
            <a:ext cx="2782890" cy="68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9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3069977" cy="4916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</a:rPr>
              <a:t>Жан </a:t>
            </a:r>
            <a:r>
              <a:rPr lang="uk-UA" sz="2800" dirty="0" err="1">
                <a:solidFill>
                  <a:srgbClr val="002060"/>
                </a:solidFill>
              </a:rPr>
              <a:t>Дервіль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15" y="260649"/>
            <a:ext cx="5052531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020" y="908721"/>
            <a:ext cx="3759907" cy="201622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Полотна бельгійського символіста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Жана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Дельвілля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(1867-1953) сповнені таємниць. Однозначно інтерпретувати їх зміст не вдається ані містикам його часу, ані сучасним дослідникам. Художник залишив після себе небагато картин, але дуже багато загадок.</a:t>
            </a:r>
            <a:endParaRPr lang="ru-RU" sz="11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C:\Users\user\Desktop\120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1" y="2387723"/>
            <a:ext cx="2977531" cy="43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07129" y="6021288"/>
            <a:ext cx="439248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«Школа тиші»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7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</a:rPr>
              <a:t>Джеймс </a:t>
            </a:r>
            <a:r>
              <a:rPr lang="uk-UA" sz="2800" dirty="0" err="1">
                <a:solidFill>
                  <a:srgbClr val="002060"/>
                </a:solidFill>
              </a:rPr>
              <a:t>Енсор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9" name="Picture 5" descr="C:\Users\user\Desktop\james-ensor-il-grande-giudice-1898.jpeg!PinterestSmal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19" y="3421182"/>
            <a:ext cx="3816424" cy="30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5050904" cy="1936489"/>
          </a:xfrm>
        </p:spPr>
        <p:txBody>
          <a:bodyPr>
            <a:normAutofit/>
          </a:bodyPr>
          <a:lstStyle/>
          <a:p>
            <a:r>
              <a:rPr lang="uk-UA" sz="1600" dirty="0">
                <a:latin typeface="Times New Roman"/>
                <a:ea typeface="Calibri"/>
              </a:rPr>
              <a:t>Погляди на суспільство, як на маскарад, притаманні бельгійському живописцю </a:t>
            </a:r>
            <a:r>
              <a:rPr lang="uk-UA" sz="1600" b="1" dirty="0">
                <a:latin typeface="Times New Roman"/>
                <a:ea typeface="Calibri"/>
              </a:rPr>
              <a:t>Джеймсу </a:t>
            </a:r>
            <a:r>
              <a:rPr lang="uk-UA" sz="1600" b="1" dirty="0" err="1">
                <a:latin typeface="Times New Roman"/>
                <a:ea typeface="Calibri"/>
              </a:rPr>
              <a:t>Енсору</a:t>
            </a:r>
            <a:r>
              <a:rPr lang="uk-UA" sz="1600" dirty="0">
                <a:latin typeface="Times New Roman"/>
                <a:ea typeface="Calibri"/>
              </a:rPr>
              <a:t> (1860-1949). В оригінальній символіці його картин особливе місце посідають маски, ексцентричні образи.</a:t>
            </a:r>
            <a:endParaRPr lang="ru-RU" sz="1600" dirty="0"/>
          </a:p>
        </p:txBody>
      </p:sp>
      <p:pic>
        <p:nvPicPr>
          <p:cNvPr id="6146" name="Picture 2" descr="C:\Users\user\Desktop\james-ens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752"/>
            <a:ext cx="2502123" cy="3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self-portrait-with-masks-1899.jpg!Pinterest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11" y="279221"/>
            <a:ext cx="3008362" cy="428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6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16" y="764704"/>
            <a:ext cx="3636085" cy="1258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err="1">
                <a:solidFill>
                  <a:srgbClr val="002060"/>
                </a:solidFill>
              </a:rPr>
              <a:t>Яцек</a:t>
            </a:r>
            <a:r>
              <a:rPr lang="uk-UA" sz="2800" dirty="0">
                <a:solidFill>
                  <a:srgbClr val="002060"/>
                </a:solidFill>
              </a:rPr>
              <a:t> </a:t>
            </a:r>
            <a:r>
              <a:rPr lang="uk-UA" sz="2800" dirty="0" err="1">
                <a:solidFill>
                  <a:srgbClr val="002060"/>
                </a:solidFill>
              </a:rPr>
              <a:t>Мальчевський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94350"/>
            <a:ext cx="4536504" cy="50280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060848"/>
            <a:ext cx="3610744" cy="223376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Стиль </a:t>
            </a:r>
            <a:r>
              <a:rPr lang="uk-UA" sz="1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Яцека</a:t>
            </a:r>
            <a:r>
              <a:rPr lang="uk-UA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Мальчевського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(1854-1929), в якому вигадка зливається з реалістичними образами, відображає особливості символізму в польському живописі. У його композиціях історичні персонажі нерідко зображені поряд із фавнами, русалками, янголами. Подобалося художнику малювати себе в алегоричній манері.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C:\Users\user\Desktop\77c16eae-4425-4d96-b58e-dbad6574e576.jpg!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1436447" cy="20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0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530624" cy="995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</a:rPr>
              <a:t>Михайло Врубель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2109"/>
            <a:ext cx="3048000" cy="48850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2880320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err="1"/>
              <a:t>Визначний</a:t>
            </a:r>
            <a:r>
              <a:rPr lang="ru-RU" sz="1600" dirty="0"/>
              <a:t> </a:t>
            </a:r>
            <a:r>
              <a:rPr lang="ru-RU" sz="1600" dirty="0" err="1"/>
              <a:t>майстер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dirty="0"/>
              <a:t>монументального, акварельного й </a:t>
            </a:r>
            <a:r>
              <a:rPr lang="ru-RU" sz="1600" dirty="0" err="1"/>
              <a:t>олійного</a:t>
            </a:r>
            <a:r>
              <a:rPr lang="ru-RU" sz="1600" dirty="0"/>
              <a:t> </a:t>
            </a:r>
            <a:r>
              <a:rPr lang="ru-RU" sz="1600" dirty="0" err="1"/>
              <a:t>живопису</a:t>
            </a:r>
            <a:r>
              <a:rPr lang="ru-RU" sz="1600" dirty="0"/>
              <a:t>.  Твори </a:t>
            </a:r>
            <a:r>
              <a:rPr lang="ru-RU" sz="1600" dirty="0" err="1"/>
              <a:t>якого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dirty="0" err="1"/>
              <a:t>дають</a:t>
            </a:r>
            <a:r>
              <a:rPr lang="ru-RU" sz="1600" dirty="0"/>
              <a:t> </a:t>
            </a:r>
            <a:r>
              <a:rPr lang="ru-RU" sz="1600" dirty="0" err="1"/>
              <a:t>змогу</a:t>
            </a:r>
            <a:r>
              <a:rPr lang="ru-RU" sz="1600" dirty="0"/>
              <a:t> </a:t>
            </a:r>
            <a:r>
              <a:rPr lang="ru-RU" sz="1600" dirty="0" err="1"/>
              <a:t>поринути</a:t>
            </a:r>
            <a:r>
              <a:rPr lang="ru-RU" sz="1600" dirty="0"/>
              <a:t> в </a:t>
            </a:r>
            <a:r>
              <a:rPr lang="ru-RU" sz="1600" dirty="0" err="1"/>
              <a:t>таємничу</a:t>
            </a:r>
            <a:r>
              <a:rPr lang="ru-RU" sz="1600" dirty="0"/>
              <a:t> атмосферу. </a:t>
            </a:r>
            <a:r>
              <a:rPr lang="ru-RU" sz="1600" dirty="0" err="1"/>
              <a:t>Які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dirty="0"/>
              <a:t>б </a:t>
            </a:r>
            <a:r>
              <a:rPr lang="ru-RU" sz="1600" dirty="0" err="1"/>
              <a:t>образи</a:t>
            </a:r>
            <a:r>
              <a:rPr lang="ru-RU" sz="1600" dirty="0"/>
              <a:t> не </a:t>
            </a:r>
            <a:r>
              <a:rPr lang="ru-RU" sz="1600" dirty="0" err="1"/>
              <a:t>втілював</a:t>
            </a:r>
            <a:r>
              <a:rPr lang="ru-RU" sz="1600" dirty="0"/>
              <a:t> художник, вони </a:t>
            </a:r>
            <a:r>
              <a:rPr lang="ru-RU" sz="1600" dirty="0" err="1"/>
              <a:t>позначені</a:t>
            </a:r>
            <a:r>
              <a:rPr lang="ru-RU" sz="1600" dirty="0"/>
              <a:t> </a:t>
            </a:r>
            <a:r>
              <a:rPr lang="ru-RU" sz="1600" dirty="0" err="1"/>
              <a:t>суто</a:t>
            </a:r>
            <a:r>
              <a:rPr lang="ru-RU" sz="1600" dirty="0"/>
              <a:t> «</a:t>
            </a:r>
            <a:r>
              <a:rPr lang="ru-RU" sz="1600" dirty="0" err="1"/>
              <a:t>врубелівською</a:t>
            </a:r>
            <a:r>
              <a:rPr lang="ru-RU" sz="1600" dirty="0"/>
              <a:t>» </a:t>
            </a:r>
            <a:r>
              <a:rPr lang="ru-RU" sz="1600" dirty="0" err="1"/>
              <a:t>пристрасною</a:t>
            </a:r>
            <a:r>
              <a:rPr lang="ru-RU" sz="1600" dirty="0"/>
              <a:t> </a:t>
            </a:r>
            <a:r>
              <a:rPr lang="ru-RU" sz="1600" dirty="0" err="1"/>
              <a:t>експресією</a:t>
            </a:r>
            <a:r>
              <a:rPr lang="ru-RU" sz="1600" dirty="0"/>
              <a:t>. За фактурою </a:t>
            </a:r>
            <a:r>
              <a:rPr lang="ru-RU" sz="1600" dirty="0" err="1"/>
              <a:t>ці</a:t>
            </a:r>
            <a:r>
              <a:rPr lang="ru-RU" sz="1600" dirty="0"/>
              <a:t> полотна </a:t>
            </a:r>
            <a:r>
              <a:rPr lang="ru-RU" sz="1600" dirty="0" err="1"/>
              <a:t>мов</a:t>
            </a:r>
            <a:r>
              <a:rPr lang="ru-RU" sz="1600" dirty="0"/>
              <a:t> </a:t>
            </a:r>
            <a:r>
              <a:rPr lang="ru-RU" sz="1600" dirty="0" err="1"/>
              <a:t>би</a:t>
            </a:r>
            <a:r>
              <a:rPr lang="ru-RU" sz="1600" dirty="0"/>
              <a:t> </a:t>
            </a:r>
            <a:r>
              <a:rPr lang="ru-RU" sz="1600" dirty="0" err="1"/>
              <a:t>нагадують</a:t>
            </a:r>
            <a:r>
              <a:rPr lang="ru-RU" sz="1600" dirty="0"/>
              <a:t> </a:t>
            </a:r>
            <a:r>
              <a:rPr lang="ru-RU" sz="1600" dirty="0" err="1"/>
              <a:t>декоративну</a:t>
            </a:r>
            <a:r>
              <a:rPr lang="ru-RU" sz="1600" dirty="0"/>
              <a:t> </a:t>
            </a:r>
            <a:r>
              <a:rPr lang="ru-RU" sz="1600" dirty="0" err="1"/>
              <a:t>мозаїку</a:t>
            </a:r>
            <a:r>
              <a:rPr lang="ru-RU" sz="1600" dirty="0"/>
              <a:t>.</a:t>
            </a:r>
          </a:p>
        </p:txBody>
      </p:sp>
      <p:pic>
        <p:nvPicPr>
          <p:cNvPr id="8194" name="Picture 2" descr="C:\Users\user\Desktop\mihail-vrubel-biografiya-183x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7118"/>
            <a:ext cx="1656184" cy="19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320px-Vrubel_Self_Portrait_1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10472"/>
            <a:ext cx="30480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1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</a:rPr>
              <a:t>Михайло Жук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4183"/>
            <a:ext cx="4084638" cy="40664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052737"/>
            <a:ext cx="4186808" cy="36004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900" dirty="0">
                <a:latin typeface="Times New Roman"/>
                <a:ea typeface="Calibri"/>
                <a:cs typeface="Times New Roman"/>
              </a:rPr>
              <a:t>У творчості художника і поета яскраво виявився синтез символізму і модерну. Рослини, особливо квіти, — улюблені мотиви митця. Вони намальовані не в природному середовищі, а ізольовано, що наближає композиції до творів декоративного мистецтва. Водночас вони чарують глибокою символікою. Реальну життєву історію художник переводить у символічну площину.</a:t>
            </a:r>
            <a:endParaRPr lang="ru-RU" dirty="0"/>
          </a:p>
        </p:txBody>
      </p:sp>
      <p:pic>
        <p:nvPicPr>
          <p:cNvPr id="9218" name="Picture 2" descr="C:\Users\user\Desktop\Zhu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16437"/>
            <a:ext cx="1962150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08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707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</a:rPr>
              <a:t>Юхим Михайлів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438227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754760" cy="273137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Художник більшість своїх символічних композицій виконав пастеллю. Їм притаманні поетичні алегорії, багатозначність художньої мови, витончена колористика. Печальні видіння, мов оповиті туманом, викликають сумний настрій, набуваючи космічного звучання.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42" name="Picture 2" descr="C:\Users\user\Desktop\Mixajlov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2310"/>
            <a:ext cx="2160240" cy="30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6048672" cy="4320480"/>
          </a:xfrm>
        </p:spPr>
      </p:pic>
      <p:sp>
        <p:nvSpPr>
          <p:cNvPr id="10" name="Прямоугольник 9"/>
          <p:cNvSpPr/>
          <p:nvPr/>
        </p:nvSpPr>
        <p:spPr>
          <a:xfrm>
            <a:off x="1147438" y="692696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Символізм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 </a:t>
            </a:r>
            <a:r>
              <a:rPr lang="ru-RU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музиці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0898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5"/>
            <a:ext cx="3034680" cy="864096"/>
          </a:xfrm>
        </p:spPr>
        <p:txBody>
          <a:bodyPr>
            <a:normAutofit fontScale="77500" lnSpcReduction="20000"/>
          </a:bodyPr>
          <a:lstStyle/>
          <a:p>
            <a:r>
              <a:rPr lang="uk-UA" sz="3200" dirty="0" err="1">
                <a:solidFill>
                  <a:srgbClr val="002060"/>
                </a:solidFill>
              </a:rPr>
              <a:t>Мікалоюс</a:t>
            </a:r>
            <a:r>
              <a:rPr lang="uk-UA" sz="3200" dirty="0">
                <a:solidFill>
                  <a:srgbClr val="002060"/>
                </a:solidFill>
              </a:rPr>
              <a:t> </a:t>
            </a:r>
          </a:p>
          <a:p>
            <a:r>
              <a:rPr lang="uk-UA" sz="3200" dirty="0" err="1">
                <a:solidFill>
                  <a:srgbClr val="002060"/>
                </a:solidFill>
              </a:rPr>
              <a:t>Чюрльоніс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2885980" cy="41140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70" y="2434908"/>
            <a:ext cx="670560" cy="670560"/>
          </a:xfrm>
        </p:spPr>
      </p:pic>
      <p:pic>
        <p:nvPicPr>
          <p:cNvPr id="11266" name="Picture 2" descr="C:\Users\user\Desktop\allegro-sonata-of-the-sun-1907(1).jpg!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962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2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Символізм - 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літературно-мистецький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ХІХ — початку XX ст., основоположники </a:t>
            </a:r>
            <a:r>
              <a:rPr lang="ru-RU" dirty="0" err="1"/>
              <a:t>якого</a:t>
            </a:r>
            <a:r>
              <a:rPr lang="ru-RU" dirty="0"/>
              <a:t>, </a:t>
            </a:r>
            <a:r>
              <a:rPr lang="ru-RU" dirty="0" err="1"/>
              <a:t>базуючись</a:t>
            </a:r>
            <a:r>
              <a:rPr lang="ru-RU" dirty="0"/>
              <a:t> на </a:t>
            </a:r>
            <a:r>
              <a:rPr lang="ru-RU" dirty="0" err="1"/>
              <a:t>ідеалістичній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Шопенгауера</a:t>
            </a:r>
            <a:r>
              <a:rPr lang="ru-RU" dirty="0"/>
              <a:t>,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несвідомого</a:t>
            </a:r>
            <a:r>
              <a:rPr lang="ru-RU" dirty="0"/>
              <a:t>» </a:t>
            </a:r>
            <a:r>
              <a:rPr lang="ru-RU" dirty="0" err="1"/>
              <a:t>Едуарда</a:t>
            </a:r>
            <a:r>
              <a:rPr lang="ru-RU" dirty="0"/>
              <a:t> Гартмана і </a:t>
            </a:r>
            <a:r>
              <a:rPr lang="ru-RU" dirty="0" err="1"/>
              <a:t>поглядах</a:t>
            </a:r>
            <a:r>
              <a:rPr lang="ru-RU" dirty="0"/>
              <a:t> </a:t>
            </a:r>
            <a:r>
              <a:rPr lang="ru-RU" dirty="0" err="1"/>
              <a:t>Фрідріха</a:t>
            </a:r>
            <a:r>
              <a:rPr lang="ru-RU" dirty="0"/>
              <a:t> </a:t>
            </a:r>
            <a:r>
              <a:rPr lang="ru-RU" dirty="0" err="1"/>
              <a:t>Ніцше</a:t>
            </a:r>
            <a:r>
              <a:rPr lang="ru-RU" dirty="0"/>
              <a:t>, проголосили основою </a:t>
            </a:r>
            <a:r>
              <a:rPr lang="ru-RU" dirty="0" err="1"/>
              <a:t>мистецької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символ — </a:t>
            </a:r>
            <a:r>
              <a:rPr lang="ru-RU" dirty="0" err="1"/>
              <a:t>таємну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, </a:t>
            </a:r>
            <a:r>
              <a:rPr lang="ru-RU" dirty="0" err="1"/>
              <a:t>приховану</a:t>
            </a:r>
            <a:r>
              <a:rPr lang="ru-RU" dirty="0"/>
              <a:t> у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навколишніх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потойбічних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розкрити</a:t>
            </a:r>
            <a:r>
              <a:rPr lang="ru-RU" dirty="0"/>
              <a:t>, </a:t>
            </a:r>
            <a:r>
              <a:rPr lang="ru-RU" dirty="0" err="1"/>
              <a:t>збагнути</a:t>
            </a:r>
            <a:r>
              <a:rPr lang="ru-RU" dirty="0"/>
              <a:t> й </a:t>
            </a:r>
            <a:r>
              <a:rPr lang="ru-RU" dirty="0" err="1"/>
              <a:t>відобразити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Виник</a:t>
            </a:r>
            <a:r>
              <a:rPr lang="ru-RU" b="1" dirty="0"/>
              <a:t> у </a:t>
            </a:r>
            <a:r>
              <a:rPr lang="ru-RU" b="1" dirty="0" err="1"/>
              <a:t>Франції</a:t>
            </a:r>
            <a:r>
              <a:rPr lang="ru-RU" b="1" dirty="0"/>
              <a:t> у 1880-их роках.</a:t>
            </a:r>
          </a:p>
          <a:p>
            <a:pPr marL="0" indent="0">
              <a:buNone/>
            </a:pPr>
            <a:r>
              <a:rPr lang="ru-RU" b="1" dirty="0"/>
              <a:t>Основоположниками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Поль Верлен і Стефан </a:t>
            </a:r>
            <a:r>
              <a:rPr lang="ru-RU" dirty="0" err="1"/>
              <a:t>Малларме</a:t>
            </a:r>
            <a:r>
              <a:rPr lang="ru-RU" dirty="0"/>
              <a:t> та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тодішні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й </a:t>
            </a:r>
            <a:r>
              <a:rPr lang="ru-RU" dirty="0" err="1"/>
              <a:t>пізніші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поети</a:t>
            </a:r>
            <a:r>
              <a:rPr lang="ru-RU" dirty="0"/>
              <a:t> і </a:t>
            </a:r>
            <a:r>
              <a:rPr lang="ru-RU" dirty="0" err="1"/>
              <a:t>есеїсти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Термін</a:t>
            </a:r>
            <a:r>
              <a:rPr lang="ru-RU" b="1" dirty="0"/>
              <a:t> </a:t>
            </a:r>
            <a:r>
              <a:rPr lang="ru-RU" b="1" dirty="0" err="1"/>
              <a:t>символізм</a:t>
            </a:r>
            <a:r>
              <a:rPr lang="ru-RU" b="1" dirty="0"/>
              <a:t> </a:t>
            </a:r>
            <a:r>
              <a:rPr lang="ru-RU" b="1" dirty="0" err="1"/>
              <a:t>вжив</a:t>
            </a:r>
            <a:r>
              <a:rPr lang="ru-RU" b="1" dirty="0"/>
              <a:t> </a:t>
            </a:r>
            <a:r>
              <a:rPr lang="ru-RU" b="1" dirty="0" err="1"/>
              <a:t>найперше</a:t>
            </a:r>
            <a:r>
              <a:rPr lang="ru-RU" b="1" dirty="0"/>
              <a:t> </a:t>
            </a:r>
            <a:r>
              <a:rPr lang="ru-RU" dirty="0"/>
              <a:t>і </a:t>
            </a:r>
            <a:r>
              <a:rPr lang="ru-RU" dirty="0" err="1"/>
              <a:t>виклав</a:t>
            </a:r>
            <a:r>
              <a:rPr lang="ru-RU" dirty="0"/>
              <a:t> </a:t>
            </a:r>
            <a:r>
              <a:rPr lang="ru-RU" dirty="0" err="1"/>
              <a:t>програмово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Жан </a:t>
            </a:r>
            <a:r>
              <a:rPr lang="ru-RU" dirty="0" err="1"/>
              <a:t>Мореас</a:t>
            </a:r>
            <a:r>
              <a:rPr lang="ru-RU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91820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55576" y="5949280"/>
            <a:ext cx="4040188" cy="639762"/>
          </a:xfrm>
        </p:spPr>
        <p:txBody>
          <a:bodyPr/>
          <a:lstStyle/>
          <a:p>
            <a:r>
              <a:rPr lang="uk-UA" dirty="0" err="1"/>
              <a:t>Ріхард</a:t>
            </a:r>
            <a:r>
              <a:rPr lang="uk-UA" dirty="0"/>
              <a:t> Вагнер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1"/>
            <a:ext cx="3888432" cy="5388135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132204" y="5877272"/>
            <a:ext cx="4041775" cy="639762"/>
          </a:xfrm>
        </p:spPr>
        <p:txBody>
          <a:bodyPr/>
          <a:lstStyle/>
          <a:p>
            <a:r>
              <a:rPr lang="uk-UA" dirty="0"/>
              <a:t>Ференц Ліст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816424" cy="5112568"/>
          </a:xfrm>
        </p:spPr>
      </p:pic>
    </p:spTree>
    <p:extLst>
      <p:ext uri="{BB962C8B-B14F-4D97-AF65-F5344CB8AC3E}">
        <p14:creationId xmlns:p14="http://schemas.microsoft.com/office/powerpoint/2010/main" val="111436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4040188" cy="639762"/>
          </a:xfrm>
        </p:spPr>
        <p:txBody>
          <a:bodyPr/>
          <a:lstStyle/>
          <a:p>
            <a:r>
              <a:rPr lang="uk-UA" dirty="0"/>
              <a:t>Ян </a:t>
            </a:r>
            <a:r>
              <a:rPr lang="uk-UA" dirty="0" err="1"/>
              <a:t>Сібеліус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3943979" cy="52565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5805264"/>
            <a:ext cx="4041775" cy="639762"/>
          </a:xfrm>
        </p:spPr>
        <p:txBody>
          <a:bodyPr/>
          <a:lstStyle/>
          <a:p>
            <a:r>
              <a:rPr lang="uk-UA" dirty="0"/>
              <a:t>Сергій Рахманінов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4098479" cy="5184576"/>
          </a:xfrm>
        </p:spPr>
      </p:pic>
    </p:spTree>
    <p:extLst>
      <p:ext uri="{BB962C8B-B14F-4D97-AF65-F5344CB8AC3E}">
        <p14:creationId xmlns:p14="http://schemas.microsoft.com/office/powerpoint/2010/main" val="220011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877272"/>
            <a:ext cx="4040188" cy="639762"/>
          </a:xfrm>
        </p:spPr>
        <p:txBody>
          <a:bodyPr/>
          <a:lstStyle/>
          <a:p>
            <a:r>
              <a:rPr lang="uk-UA" dirty="0"/>
              <a:t>Габріель </a:t>
            </a:r>
            <a:r>
              <a:rPr lang="uk-UA" dirty="0" err="1"/>
              <a:t>Форе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4025671" cy="5184576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788024" y="404664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Ознаки музичного символізму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041775" cy="500141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dirty="0"/>
              <a:t>Розквіт жанру симфонічної поеми.</a:t>
            </a:r>
          </a:p>
          <a:p>
            <a:pPr marL="457200" indent="-457200">
              <a:buAutoNum type="arabicPeriod"/>
            </a:pPr>
            <a:r>
              <a:rPr lang="uk-UA" dirty="0"/>
              <a:t>Часто тема виражається не сюжетом, а враженням.</a:t>
            </a:r>
          </a:p>
          <a:p>
            <a:pPr marL="457200" indent="-457200">
              <a:buAutoNum type="arabicPeriod"/>
            </a:pPr>
            <a:r>
              <a:rPr lang="uk-UA" dirty="0"/>
              <a:t>Фантастичний оркестровий колорит.</a:t>
            </a:r>
          </a:p>
          <a:p>
            <a:pPr marL="457200" indent="-457200">
              <a:buAutoNum type="arabicPeriod"/>
            </a:pPr>
            <a:r>
              <a:rPr lang="uk-UA" dirty="0"/>
              <a:t>Яскрава виразність.</a:t>
            </a:r>
          </a:p>
          <a:p>
            <a:pPr marL="457200" indent="-457200">
              <a:buAutoNum type="arabicPeriod"/>
            </a:pPr>
            <a:r>
              <a:rPr lang="uk-UA" dirty="0"/>
              <a:t>Містицизм.</a:t>
            </a:r>
          </a:p>
          <a:p>
            <a:pPr marL="457200" indent="-457200">
              <a:buAutoNum type="arabicPeriod"/>
            </a:pPr>
            <a:r>
              <a:rPr lang="uk-UA" dirty="0"/>
              <a:t>Пошук аналогій у живописі.</a:t>
            </a:r>
          </a:p>
          <a:p>
            <a:pPr marL="457200" indent="-457200">
              <a:buAutoNum type="arabicPeriod"/>
            </a:pPr>
            <a:r>
              <a:rPr lang="uk-UA" dirty="0"/>
              <a:t>Симфонічна багатогранність й узагальненість.</a:t>
            </a:r>
          </a:p>
          <a:p>
            <a:pPr marL="457200" indent="-457200">
              <a:buAutoNum type="arabicPeriod"/>
            </a:pPr>
            <a:r>
              <a:rPr lang="uk-UA" dirty="0"/>
              <a:t>Відкриття символіки античного мистецтва в камерних вокально-інструментальних творах.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616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88024" y="404664"/>
            <a:ext cx="4041775" cy="648072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Олександр Скрябін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548680"/>
            <a:ext cx="4040188" cy="557748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Для творчості О.Скрябіна характерне:</a:t>
            </a:r>
          </a:p>
          <a:p>
            <a:pPr>
              <a:buFontTx/>
              <a:buChar char="-"/>
            </a:pPr>
            <a:r>
              <a:rPr lang="uk-UA" dirty="0"/>
              <a:t>Ідея </a:t>
            </a:r>
            <a:r>
              <a:rPr lang="uk-UA" dirty="0" err="1"/>
              <a:t>орфізму</a:t>
            </a:r>
            <a:r>
              <a:rPr lang="uk-UA" dirty="0"/>
              <a:t>;</a:t>
            </a:r>
          </a:p>
          <a:p>
            <a:pPr>
              <a:buFontTx/>
              <a:buChar char="-"/>
            </a:pPr>
            <a:r>
              <a:rPr lang="uk-UA" dirty="0"/>
              <a:t>Уявлення про космічну єдність людства;</a:t>
            </a:r>
          </a:p>
          <a:p>
            <a:pPr>
              <a:buFontTx/>
              <a:buChar char="-"/>
            </a:pPr>
            <a:r>
              <a:rPr lang="uk-UA" dirty="0"/>
              <a:t>Творчість як пророче служіння митця;</a:t>
            </a:r>
          </a:p>
          <a:p>
            <a:pPr>
              <a:buFontTx/>
              <a:buChar char="-"/>
            </a:pPr>
            <a:r>
              <a:rPr lang="uk-UA" dirty="0"/>
              <a:t>Напруженість найтонших переживань і загального емоційного тону;</a:t>
            </a:r>
          </a:p>
          <a:p>
            <a:pPr>
              <a:buFontTx/>
              <a:buChar char="-"/>
            </a:pPr>
            <a:r>
              <a:rPr lang="uk-UA" dirty="0"/>
              <a:t>Синестезія.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1268760"/>
            <a:ext cx="4163316" cy="5040560"/>
          </a:xfrm>
        </p:spPr>
      </p:pic>
    </p:spTree>
    <p:extLst>
      <p:ext uri="{BB962C8B-B14F-4D97-AF65-F5344CB8AC3E}">
        <p14:creationId xmlns:p14="http://schemas.microsoft.com/office/powerpoint/2010/main" val="123369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066074" cy="4111253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99992" y="1556792"/>
            <a:ext cx="4258817" cy="4896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/>
              <a:t>Задум</a:t>
            </a:r>
            <a:r>
              <a:rPr lang="ru-RU" sz="1600" dirty="0"/>
              <a:t> </a:t>
            </a:r>
            <a:r>
              <a:rPr lang="ru-RU" sz="1600" dirty="0" err="1"/>
              <a:t>твору</a:t>
            </a:r>
            <a:r>
              <a:rPr lang="ru-RU" sz="1600" dirty="0"/>
              <a:t> </a:t>
            </a:r>
            <a:r>
              <a:rPr lang="ru-RU" sz="1600" dirty="0" err="1"/>
              <a:t>символічний</a:t>
            </a:r>
            <a:r>
              <a:rPr lang="ru-RU" sz="1600" dirty="0"/>
              <a:t>, а </a:t>
            </a:r>
            <a:r>
              <a:rPr lang="ru-RU" sz="1600" dirty="0" err="1"/>
              <a:t>зміст</a:t>
            </a:r>
            <a:r>
              <a:rPr lang="ru-RU" sz="1600" dirty="0"/>
              <a:t> </a:t>
            </a:r>
            <a:r>
              <a:rPr lang="ru-RU" sz="1600" dirty="0" err="1"/>
              <a:t>достатньо</a:t>
            </a:r>
            <a:r>
              <a:rPr lang="ru-RU" sz="1600" dirty="0"/>
              <a:t> </a:t>
            </a:r>
            <a:r>
              <a:rPr lang="ru-RU" sz="1600" dirty="0" err="1"/>
              <a:t>абстрактний</a:t>
            </a:r>
            <a:r>
              <a:rPr lang="ru-RU" sz="1600" dirty="0"/>
              <a:t> і </a:t>
            </a:r>
            <a:r>
              <a:rPr lang="ru-RU" sz="1600" dirty="0" err="1"/>
              <a:t>багатоплановий</a:t>
            </a:r>
            <a:r>
              <a:rPr lang="ru-RU" sz="1600" dirty="0"/>
              <a:t>. </a:t>
            </a:r>
            <a:r>
              <a:rPr lang="ru-RU" sz="1600" dirty="0" err="1"/>
              <a:t>Відповідно</a:t>
            </a:r>
            <a:r>
              <a:rPr lang="ru-RU" sz="1600" dirty="0"/>
              <a:t> композитор </a:t>
            </a:r>
            <a:r>
              <a:rPr lang="ru-RU" sz="1600" dirty="0" err="1"/>
              <a:t>обрав</a:t>
            </a:r>
            <a:r>
              <a:rPr lang="ru-RU" sz="1600" dirty="0"/>
              <a:t> </a:t>
            </a:r>
            <a:r>
              <a:rPr lang="ru-RU" sz="1600" dirty="0" err="1"/>
              <a:t>незвичайний</a:t>
            </a:r>
            <a:r>
              <a:rPr lang="ru-RU" sz="1600" dirty="0"/>
              <a:t> склад </a:t>
            </a:r>
            <a:r>
              <a:rPr lang="ru-RU" sz="1600" dirty="0" err="1"/>
              <a:t>виконавців</a:t>
            </a:r>
            <a:r>
              <a:rPr lang="ru-RU" sz="1600" dirty="0"/>
              <a:t>: </a:t>
            </a:r>
            <a:r>
              <a:rPr lang="ru-RU" sz="1600" dirty="0" err="1"/>
              <a:t>симфонічний</a:t>
            </a:r>
            <a:r>
              <a:rPr lang="ru-RU" sz="1600" dirty="0"/>
              <a:t> оркестр, </a:t>
            </a:r>
            <a:r>
              <a:rPr lang="ru-RU" sz="1600" dirty="0" err="1"/>
              <a:t>фортепіано</a:t>
            </a:r>
            <a:r>
              <a:rPr lang="ru-RU" sz="1600" dirty="0"/>
              <a:t>, орган, хор,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партію</a:t>
            </a:r>
            <a:r>
              <a:rPr lang="ru-RU" sz="1600" dirty="0"/>
              <a:t> </a:t>
            </a:r>
            <a:r>
              <a:rPr lang="ru-RU" sz="1600" dirty="0" err="1"/>
              <a:t>світла</a:t>
            </a:r>
            <a:r>
              <a:rPr lang="ru-RU" sz="1600" dirty="0"/>
              <a:t>. Вона </a:t>
            </a:r>
            <a:r>
              <a:rPr lang="ru-RU" sz="1600" dirty="0" err="1"/>
              <a:t>супроводжує</a:t>
            </a:r>
            <a:r>
              <a:rPr lang="ru-RU" sz="1600" dirty="0"/>
              <a:t> </a:t>
            </a:r>
            <a:r>
              <a:rPr lang="ru-RU" sz="1600" dirty="0" err="1"/>
              <a:t>музичний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зміною</a:t>
            </a:r>
            <a:r>
              <a:rPr lang="ru-RU" sz="1600" dirty="0"/>
              <a:t> </a:t>
            </a:r>
            <a:r>
              <a:rPr lang="ru-RU" sz="1600" dirty="0" err="1"/>
              <a:t>кольорових</a:t>
            </a:r>
            <a:r>
              <a:rPr lang="ru-RU" sz="1600" dirty="0"/>
              <a:t> </a:t>
            </a:r>
            <a:r>
              <a:rPr lang="ru-RU" sz="1600" dirty="0" err="1"/>
              <a:t>хвиль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освітлюють</a:t>
            </a:r>
            <a:r>
              <a:rPr lang="ru-RU" sz="1600" dirty="0"/>
              <a:t> зал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звучання</a:t>
            </a:r>
            <a:r>
              <a:rPr lang="ru-RU" sz="1600" dirty="0"/>
              <a:t> </a:t>
            </a:r>
            <a:r>
              <a:rPr lang="ru-RU" sz="1600" dirty="0" err="1"/>
              <a:t>музики</a:t>
            </a:r>
            <a:endParaRPr lang="ru-RU" sz="1600" dirty="0"/>
          </a:p>
          <a:p>
            <a:pPr marL="0" indent="0">
              <a:buNone/>
            </a:pP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одночастинний</a:t>
            </a:r>
            <a:r>
              <a:rPr lang="ru-RU" sz="1600" dirty="0"/>
              <a:t> </a:t>
            </a:r>
            <a:r>
              <a:rPr lang="ru-RU" sz="1600" dirty="0" err="1"/>
              <a:t>симфонічний</a:t>
            </a:r>
            <a:r>
              <a:rPr lang="ru-RU" sz="1600" dirty="0"/>
              <a:t> </a:t>
            </a:r>
            <a:r>
              <a:rPr lang="ru-RU" sz="1600" dirty="0" err="1"/>
              <a:t>твір</a:t>
            </a:r>
            <a:r>
              <a:rPr lang="ru-RU" sz="1600" dirty="0"/>
              <a:t>, у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поєднано</a:t>
            </a:r>
            <a:r>
              <a:rPr lang="ru-RU" sz="1600" dirty="0"/>
              <a:t> </a:t>
            </a:r>
            <a:r>
              <a:rPr lang="ru-RU" sz="1600" dirty="0" err="1"/>
              <a:t>ознаки</a:t>
            </a:r>
            <a:r>
              <a:rPr lang="ru-RU" sz="1600" dirty="0"/>
              <a:t> </a:t>
            </a:r>
            <a:r>
              <a:rPr lang="ru-RU" sz="1600" dirty="0" err="1"/>
              <a:t>насамперед</a:t>
            </a:r>
            <a:r>
              <a:rPr lang="ru-RU" sz="1600" dirty="0"/>
              <a:t> </a:t>
            </a:r>
            <a:r>
              <a:rPr lang="ru-RU" sz="1600" dirty="0" err="1"/>
              <a:t>симфонічної</a:t>
            </a:r>
            <a:r>
              <a:rPr lang="ru-RU" sz="1600" dirty="0"/>
              <a:t> </a:t>
            </a:r>
            <a:r>
              <a:rPr lang="ru-RU" sz="1600" dirty="0" err="1"/>
              <a:t>поеми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фортепіанного</a:t>
            </a:r>
            <a:r>
              <a:rPr lang="ru-RU" sz="1600" dirty="0"/>
              <a:t> концерту і </a:t>
            </a:r>
            <a:r>
              <a:rPr lang="ru-RU" sz="1600" dirty="0" err="1"/>
              <a:t>кантати</a:t>
            </a:r>
            <a:r>
              <a:rPr lang="ru-RU" sz="1600" dirty="0"/>
              <a:t>. Композитор </a:t>
            </a:r>
            <a:r>
              <a:rPr lang="ru-RU" sz="1600" dirty="0" err="1"/>
              <a:t>використовує</a:t>
            </a:r>
            <a:r>
              <a:rPr lang="ru-RU" sz="1600" dirty="0"/>
              <a:t> «</a:t>
            </a:r>
            <a:r>
              <a:rPr lang="ru-RU" sz="1600" dirty="0" err="1"/>
              <a:t>візуалізацію</a:t>
            </a:r>
            <a:r>
              <a:rPr lang="ru-RU" sz="1600" dirty="0"/>
              <a:t>» </a:t>
            </a:r>
            <a:r>
              <a:rPr lang="ru-RU" sz="1600" dirty="0" err="1"/>
              <a:t>власних</a:t>
            </a:r>
            <a:r>
              <a:rPr lang="ru-RU" sz="1600" dirty="0"/>
              <a:t> </a:t>
            </a:r>
            <a:r>
              <a:rPr lang="ru-RU" sz="1600" dirty="0" err="1"/>
              <a:t>кольорових</a:t>
            </a:r>
            <a:r>
              <a:rPr lang="ru-RU" sz="1600" dirty="0"/>
              <a:t> </a:t>
            </a:r>
            <a:r>
              <a:rPr lang="ru-RU" sz="1600" dirty="0" err="1"/>
              <a:t>уявлень</a:t>
            </a:r>
            <a:r>
              <a:rPr lang="ru-RU" sz="1600" dirty="0"/>
              <a:t> і вводить у партитуру </a:t>
            </a:r>
            <a:r>
              <a:rPr lang="ru-RU" sz="1600" dirty="0" err="1"/>
              <a:t>світловий</a:t>
            </a:r>
            <a:r>
              <a:rPr lang="ru-RU" sz="1600" dirty="0"/>
              <a:t> рядок «</a:t>
            </a:r>
            <a:r>
              <a:rPr lang="en-US" sz="1600" dirty="0"/>
              <a:t>Lu</a:t>
            </a:r>
            <a:r>
              <a:rPr lang="ru-RU" sz="1600" dirty="0"/>
              <a:t>се» — </a:t>
            </a:r>
            <a:r>
              <a:rPr lang="ru-RU" sz="1600" dirty="0" err="1"/>
              <a:t>умовні</a:t>
            </a:r>
            <a:r>
              <a:rPr lang="ru-RU" sz="1600" dirty="0"/>
              <a:t> </a:t>
            </a:r>
            <a:r>
              <a:rPr lang="ru-RU" sz="1600" dirty="0" err="1"/>
              <a:t>позначення</a:t>
            </a:r>
            <a:r>
              <a:rPr lang="ru-RU" sz="1600" dirty="0"/>
              <a:t> </a:t>
            </a:r>
            <a:r>
              <a:rPr lang="ru-RU" sz="1600" dirty="0" err="1"/>
              <a:t>кольорів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світловою</a:t>
            </a:r>
            <a:r>
              <a:rPr lang="ru-RU" sz="1600" dirty="0"/>
              <a:t> </a:t>
            </a:r>
            <a:r>
              <a:rPr lang="ru-RU" sz="1600" dirty="0" err="1"/>
              <a:t>партією</a:t>
            </a:r>
            <a:r>
              <a:rPr lang="ru-RU" sz="1600" dirty="0"/>
              <a:t> «Прометей» </a:t>
            </a:r>
            <a:r>
              <a:rPr lang="ru-RU" sz="1600" dirty="0" err="1"/>
              <a:t>уперше</a:t>
            </a:r>
            <a:r>
              <a:rPr lang="ru-RU" sz="1600" dirty="0"/>
              <a:t> прозвучав у 1915 р. в нью-</a:t>
            </a:r>
            <a:r>
              <a:rPr lang="ru-RU" sz="1600" dirty="0" err="1"/>
              <a:t>йоркському</a:t>
            </a:r>
            <a:r>
              <a:rPr lang="ru-RU" sz="1600" dirty="0"/>
              <a:t> </a:t>
            </a:r>
            <a:r>
              <a:rPr lang="ru-RU" sz="1600" dirty="0" err="1"/>
              <a:t>Карнегі-Холі</a:t>
            </a:r>
            <a:r>
              <a:rPr lang="ru-RU" sz="1600" dirty="0"/>
              <a:t>. Для концерту </a:t>
            </a:r>
            <a:r>
              <a:rPr lang="ru-RU" sz="1600" dirty="0" err="1"/>
              <a:t>спеціально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замовлено</a:t>
            </a:r>
            <a:r>
              <a:rPr lang="ru-RU" sz="1600" dirty="0"/>
              <a:t> </a:t>
            </a:r>
            <a:r>
              <a:rPr lang="ru-RU" sz="1600" dirty="0" err="1"/>
              <a:t>інструмент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назвали «</a:t>
            </a:r>
            <a:r>
              <a:rPr lang="ru-RU" sz="1600" dirty="0" err="1"/>
              <a:t>хромола</a:t>
            </a:r>
            <a:r>
              <a:rPr lang="ru-RU" sz="16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78821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44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5" y="1794413"/>
            <a:ext cx="8310672" cy="4745795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3106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Символізм </a:t>
            </a:r>
          </a:p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образотворчому мистецтві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29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56px-Puvis_de_Chavan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04" y="12063"/>
            <a:ext cx="2132738" cy="284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74024"/>
            <a:ext cx="3008313" cy="116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’</a:t>
            </a:r>
            <a:r>
              <a:rPr lang="uk-UA" sz="2800" dirty="0" err="1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єр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uk-UA" sz="2800" dirty="0" err="1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Пюві</a:t>
            </a:r>
            <a:b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де </a:t>
            </a:r>
            <a:r>
              <a:rPr lang="uk-UA" sz="2800" dirty="0" err="1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Шаванн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4744"/>
            <a:ext cx="3744416" cy="560428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3008313" cy="46910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Образна конкретність і відточеність малюнка деякою мірою позбавляють його витонченості, властивої символізму. Композиція </a:t>
            </a:r>
            <a:r>
              <a:rPr lang="uk-UA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«Св. </a:t>
            </a:r>
            <a:r>
              <a:rPr lang="uk-UA" sz="2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Женев'єва</a:t>
            </a:r>
            <a:r>
              <a:rPr lang="uk-UA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яка споглядає Париж»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передає дух суворої шляхетності. Фігура святої заворожує ясним і лаконічним, як у статуї, силуетом, а панорама міста з річ</a:t>
            </a:r>
            <a:r>
              <a:rPr lang="uk-UA" sz="1600" dirty="0">
                <a:latin typeface="Times New Roman"/>
                <a:ea typeface="Calibri"/>
              </a:rPr>
              <a:t>кою, ваза з квітами на передньому плані підкреслюють декоративність панно.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9894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56px-GustaveMoreau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" y="0"/>
            <a:ext cx="1892016" cy="237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76265" cy="116205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Гюстав Моро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4392488" cy="60798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1916832"/>
            <a:ext cx="2504257" cy="469106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Прагнув зображувати персонажів у стані сильної заглибленості</a:t>
            </a:r>
            <a:r>
              <a:rPr lang="uk-UA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себе. Картина, на його думку,</a:t>
            </a:r>
            <a:r>
              <a:rPr lang="uk-UA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повинна зачаровувати фантастичністю, її краса має надавати насолоду. Тому живописець застосовував яскраву кольорову гаму, гру</a:t>
            </a:r>
            <a:r>
              <a:rPr lang="uk-UA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світла, намагався вражати орнаментами й іншими декоративними</a:t>
            </a:r>
            <a:r>
              <a:rPr lang="uk-UA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деталями.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6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636"/>
            <a:ext cx="3610744" cy="1162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>
                <a:solidFill>
                  <a:srgbClr val="002060"/>
                </a:solidFill>
              </a:rPr>
              <a:t>Оділон</a:t>
            </a:r>
            <a:r>
              <a:rPr lang="uk-UA" sz="2800" dirty="0">
                <a:solidFill>
                  <a:srgbClr val="002060"/>
                </a:solidFill>
              </a:rPr>
              <a:t> </a:t>
            </a:r>
            <a:r>
              <a:rPr lang="uk-UA" sz="2800" dirty="0" err="1">
                <a:solidFill>
                  <a:srgbClr val="002060"/>
                </a:solidFill>
              </a:rPr>
              <a:t>Редон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24" y="251324"/>
            <a:ext cx="3853507" cy="57699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6768" cy="46910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Фантасмагоричні ідеї притаманні графіці й живопису </a:t>
            </a:r>
            <a:r>
              <a:rPr lang="uk-UA" sz="1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Оділона</a:t>
            </a:r>
            <a:r>
              <a:rPr lang="uk-UA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Редона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(1840-1916), творчість якого традиційно поділяється на два періоди: «чорний» і «кольоровий». У графіці «чорного» періоду — моторошних малюнках вугіллям — переважали образи світового зла, кошмари, серед яких найяскравішим їх втіленням стало зображення павука з людським обличчям. Роботи «кольорового» періоду полонять вмінням передавати духовність і чистоту за допомогою легких ліній і яскравих кольорових потоків.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83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9552" y="5733256"/>
            <a:ext cx="4040188" cy="639762"/>
          </a:xfrm>
        </p:spPr>
        <p:txBody>
          <a:bodyPr/>
          <a:lstStyle/>
          <a:p>
            <a:r>
              <a:rPr lang="uk-UA" dirty="0"/>
              <a:t>«Павук, що плаче», 1881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024336" cy="4032446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4008" y="5661248"/>
            <a:ext cx="4041775" cy="639762"/>
          </a:xfrm>
        </p:spPr>
        <p:txBody>
          <a:bodyPr/>
          <a:lstStyle/>
          <a:p>
            <a:pPr algn="ctr"/>
            <a:r>
              <a:rPr lang="uk-UA" dirty="0"/>
              <a:t>«Людина-кактус», 1881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2816671" cy="391293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«Чорний період»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40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825" y="4509120"/>
            <a:ext cx="2808312" cy="72008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«Закриті очі», 1890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2" y="1268760"/>
            <a:ext cx="2632164" cy="319149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96136" y="4869160"/>
            <a:ext cx="3347864" cy="648072"/>
          </a:xfrm>
        </p:spPr>
        <p:txBody>
          <a:bodyPr>
            <a:normAutofit fontScale="92500"/>
          </a:bodyPr>
          <a:lstStyle/>
          <a:p>
            <a:r>
              <a:rPr lang="uk-UA" dirty="0"/>
              <a:t>«Золота клітка», 1892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2928300" cy="3632923"/>
          </a:xfrm>
        </p:spPr>
      </p:pic>
      <p:sp>
        <p:nvSpPr>
          <p:cNvPr id="7" name="Прямоугольник 6"/>
          <p:cNvSpPr/>
          <p:nvPr/>
        </p:nvSpPr>
        <p:spPr>
          <a:xfrm>
            <a:off x="771332" y="50086"/>
            <a:ext cx="7570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«Кольоровий період»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5" name="Picture 3" descr="C:\Users\user\Desktop\320px-Odilon_Redon_-_Der_rote_Mohn_-_nach_189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37" y="2420888"/>
            <a:ext cx="2687397" cy="385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 title="&quot;Букет квітів&quot;, 1892 р."/>
          <p:cNvSpPr/>
          <p:nvPr/>
        </p:nvSpPr>
        <p:spPr>
          <a:xfrm>
            <a:off x="3037137" y="6279282"/>
            <a:ext cx="2687397" cy="578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«Букет квітів», 1892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6424"/>
            <a:ext cx="4464495" cy="56855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250704" cy="57214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«Циклоп»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страшного циклопа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Поліфема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закоханого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німфу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Галатею, яку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видно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заховалась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різнокольоровому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буйнотрав'ї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чудовиська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Оділон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страховиська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міфологічну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тематику нового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міфологією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Редон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картинах Пегаса,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колісницю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Аполона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Венери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9797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</TotalTime>
  <Words>937</Words>
  <Application>Microsoft Office PowerPoint</Application>
  <PresentationFormat>Экран (4:3)</PresentationFormat>
  <Paragraphs>73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 Black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Символізм - це</vt:lpstr>
      <vt:lpstr>Презентация PowerPoint</vt:lpstr>
      <vt:lpstr>П’єр Пюві  де Шаванн</vt:lpstr>
      <vt:lpstr> Гюстав Моро</vt:lpstr>
      <vt:lpstr>Оділон Редон</vt:lpstr>
      <vt:lpstr>«Чорний період»</vt:lpstr>
      <vt:lpstr>Презентация PowerPoint</vt:lpstr>
      <vt:lpstr>Презентация PowerPoint</vt:lpstr>
      <vt:lpstr>Елізабет Сонрель</vt:lpstr>
      <vt:lpstr>Презентация PowerPoint</vt:lpstr>
      <vt:lpstr>Жан Дервіль</vt:lpstr>
      <vt:lpstr>Джеймс Енсор</vt:lpstr>
      <vt:lpstr>Яцек Мальчевський</vt:lpstr>
      <vt:lpstr>Михайло Врубель</vt:lpstr>
      <vt:lpstr>Михайло Жук</vt:lpstr>
      <vt:lpstr>Юхим Михайлів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П’єр Пюві  де Шаванн</dc:title>
  <dc:creator>user</dc:creator>
  <cp:lastModifiedBy>danilov.vg</cp:lastModifiedBy>
  <cp:revision>19</cp:revision>
  <dcterms:created xsi:type="dcterms:W3CDTF">2019-09-21T10:58:28Z</dcterms:created>
  <dcterms:modified xsi:type="dcterms:W3CDTF">2024-03-04T19:07:50Z</dcterms:modified>
</cp:coreProperties>
</file>