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90BBF25-B2BB-417A-9EC5-4DE7418D57EB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12073B9-7722-4879-9683-6020E35F4EB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46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BF25-B2BB-417A-9EC5-4DE7418D57EB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3B9-7722-4879-9683-6020E35F4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54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BF25-B2BB-417A-9EC5-4DE7418D57EB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3B9-7722-4879-9683-6020E35F4EB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298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BF25-B2BB-417A-9EC5-4DE7418D57EB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3B9-7722-4879-9683-6020E35F4EB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20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BF25-B2BB-417A-9EC5-4DE7418D57EB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3B9-7722-4879-9683-6020E35F4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261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BF25-B2BB-417A-9EC5-4DE7418D57EB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3B9-7722-4879-9683-6020E35F4EB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115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BF25-B2BB-417A-9EC5-4DE7418D57EB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3B9-7722-4879-9683-6020E35F4EB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679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BF25-B2BB-417A-9EC5-4DE7418D57EB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3B9-7722-4879-9683-6020E35F4EB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7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BF25-B2BB-417A-9EC5-4DE7418D57EB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3B9-7722-4879-9683-6020E35F4EB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35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BF25-B2BB-417A-9EC5-4DE7418D57EB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3B9-7722-4879-9683-6020E35F4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9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BF25-B2BB-417A-9EC5-4DE7418D57EB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3B9-7722-4879-9683-6020E35F4EB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51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BF25-B2BB-417A-9EC5-4DE7418D57EB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3B9-7722-4879-9683-6020E35F4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12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BF25-B2BB-417A-9EC5-4DE7418D57EB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3B9-7722-4879-9683-6020E35F4EB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30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BF25-B2BB-417A-9EC5-4DE7418D57EB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3B9-7722-4879-9683-6020E35F4EB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89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BF25-B2BB-417A-9EC5-4DE7418D57EB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3B9-7722-4879-9683-6020E35F4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5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BF25-B2BB-417A-9EC5-4DE7418D57EB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3B9-7722-4879-9683-6020E35F4EB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88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BF25-B2BB-417A-9EC5-4DE7418D57EB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3B9-7722-4879-9683-6020E35F4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13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0BBF25-B2BB-417A-9EC5-4DE7418D57EB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2073B9-7722-4879-9683-6020E35F4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29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6311" y="1668027"/>
            <a:ext cx="3747410" cy="1956236"/>
          </a:xfrm>
        </p:spPr>
        <p:txBody>
          <a:bodyPr>
            <a:normAutofit fontScale="90000"/>
          </a:bodyPr>
          <a:lstStyle/>
          <a:p>
            <a: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 Північної Америки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8323" y="3946341"/>
            <a:ext cx="2786231" cy="13142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1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848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«Літня ніч»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дивляться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розбурхане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море, як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танцюють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https://upload.wikimedia.org/wikipedia/commons/thumb/b/b4/Winslow_Homer_-_Summer_Night_%281890%29.jpg/800px-Winslow_Homer_-_Summer_Night_%281890%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76" y="2285999"/>
            <a:ext cx="4505348" cy="3584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25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96050"/>
          </a:xfrm>
        </p:spPr>
        <p:txBody>
          <a:bodyPr/>
          <a:lstStyle/>
          <a:p>
            <a:r>
              <a:rPr lang="uk-UA" dirty="0"/>
              <a:t>«Тривожний сигнал про туман»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448" y="2285998"/>
            <a:ext cx="4409625" cy="3584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Море 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тут смерть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гуляє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нагадав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Рибалка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підналіг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весла,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врятуватись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 descr="https://upload.wikimedia.org/wikipedia/commons/thumb/1/17/Winslow_Homer_-_The_Fog_Warning_-_Google_Art_Project.jpg/1024px-Winslow_Homer_-_The_Fog_Warning_-_Google_Art_Projec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48" y="2285998"/>
            <a:ext cx="4960226" cy="3768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3182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49686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«Гольфстрім»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Winslow Homer - Gulf Stre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72" y="1731819"/>
            <a:ext cx="7274764" cy="4502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1344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завдання:опишіть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картину «Гольфстрім»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словосполучення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штормовий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неспокійні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чатують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човном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657802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Кассат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6016752" cy="331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імпресіонізму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Прожила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Мотивом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полотен послужили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материнство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щасливе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266" name="Picture 2" descr="Mary Cassatt-Selfportrai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56" y="982132"/>
            <a:ext cx="3251619" cy="5016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3725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assatt Mary The Young Mother (Mother Berthe holding her baby) c. 19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96" y="821241"/>
            <a:ext cx="3311217" cy="504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mary-cassatt-little-girl-in-a-big-straw-hat-and-a-pinafore-c-1886-Ð½Ð°Ñ Ð³Ð°Ð»ÐµÑÐµÑ Ð¼Ð¸ÑÑÐµÑÐ²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092" y="731838"/>
            <a:ext cx="3462012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224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1874-80 mery kassat red mak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8" y="1168683"/>
            <a:ext cx="5187331" cy="447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mary kassatsara v big hat s cvetami s dog 19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493" y="982132"/>
            <a:ext cx="4205843" cy="500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382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assatt Mary Jules Being Dried by His Mother 19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9" y="855048"/>
            <a:ext cx="3828550" cy="50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upload.wikimedia.org/wikipedia/commons/d/d9/Cassat_CupOfTe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040" y="1408675"/>
            <a:ext cx="5431557" cy="391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860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Дріппінг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закінчення Другої Світової війни в Америці виник рух постмодерністського мистецтва в усьому розмаїтті стилів і течій. Народжується «живопис дії» та нова техніка –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дріппінг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передбачає розбризкування фарб по величезному полотну чи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папірі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лежить на підлозі. Вважалося, що така техніка відображала характер  та емоційний стан художника, і саме в цьому сенс зображення.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73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Абстрактний експресіонізм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 Джексон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Поллок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художник, один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абстрактного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експресіонізму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вплинув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362" name="Picture 2" descr="ÐÐ·Ð¾Ð±ÑÐ°Ð¶ÐµÐ½Ð¸Ð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36" y="1982349"/>
            <a:ext cx="4061892" cy="42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4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Джордж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Кетлін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 художник і мандрівник, який зробив перші зображення індіанців. Автор книжок про індіанців та їх культуру.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Кетлін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намагався довести суспільству , що індіанці не такі примітивні дикуни, якими їх вважали.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19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«Номер 5»</a:t>
            </a:r>
            <a:br>
              <a:rPr lang="uk-UA" dirty="0"/>
            </a:br>
            <a:r>
              <a:rPr lang="uk-UA" dirty="0"/>
              <a:t>«Номер 3»</a:t>
            </a:r>
            <a:endParaRPr lang="ru-RU" dirty="0"/>
          </a:p>
        </p:txBody>
      </p:sp>
      <p:pic>
        <p:nvPicPr>
          <p:cNvPr id="16386" name="Picture 2" descr="ÐÐ¾Ð¼ÐµÑ 5, 1948 - ÐÐ¶ÐµÐºÑÐ¾Ð½ ÐÐ¾Ð»Ð»Ð¾Ð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8463" cy="550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Ð¾Ð¼ÐµÑ 3, 1949 - ÐÐ¶ÐµÐºÑÐ¾Ð½ ÐÐ¾Ð»Ð»Ð¾Ðº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995" y="982132"/>
            <a:ext cx="3178726" cy="526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457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«Номер 2»</a:t>
            </a:r>
            <a:endParaRPr lang="ru-RU" dirty="0"/>
          </a:p>
        </p:txBody>
      </p:sp>
      <p:pic>
        <p:nvPicPr>
          <p:cNvPr id="2050" name="Picture 2" descr="https://uploads5.wikiart.org/number-2(1).jpg!PinterestSma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9" y="692727"/>
            <a:ext cx="3930315" cy="5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ÐµÐ· Ð½Ð°Ð·Ð²Ð°Ð½Ð¸Ñ, 1951 - ÐÐ¶ÐµÐºÑÐ¾Ð½ ÐÐ¾Ð»Ð»Ð¾Ðº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161" y="1900276"/>
            <a:ext cx="4718050" cy="291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7370617" y="5167745"/>
            <a:ext cx="307570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«Без назви»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321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68037"/>
            <a:ext cx="9601196" cy="1108364"/>
          </a:xfrm>
        </p:spPr>
        <p:txBody>
          <a:bodyPr>
            <a:normAutofit fontScale="90000"/>
          </a:bodyPr>
          <a:lstStyle/>
          <a:p>
            <a:r>
              <a:rPr lang="uk-UA" dirty="0"/>
              <a:t>«</a:t>
            </a:r>
            <a:r>
              <a:rPr lang="en-US" dirty="0"/>
              <a:t>Galaxy</a:t>
            </a:r>
            <a:r>
              <a:rPr lang="uk-UA" dirty="0"/>
              <a:t>»</a:t>
            </a:r>
            <a:br>
              <a:rPr lang="uk-UA" dirty="0"/>
            </a:br>
            <a:r>
              <a:rPr lang="uk-UA" dirty="0"/>
              <a:t>«Композиція із заливкою»</a:t>
            </a:r>
            <a:endParaRPr lang="ru-RU" dirty="0"/>
          </a:p>
        </p:txBody>
      </p:sp>
      <p:pic>
        <p:nvPicPr>
          <p:cNvPr id="3074" name="Picture 2" descr="https://uploads6.wikiart.org/images/jackson-pollock/galaxy-1947.jpg!PinterestSma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1876397"/>
            <a:ext cx="3799256" cy="490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s2.wikiart.org/composition-with-pouring-ii(1).jpg!PinterestSm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97" y="2003274"/>
            <a:ext cx="3918506" cy="464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87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Ротко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/>
              <a:t>ім'я</a:t>
            </a:r>
            <a:r>
              <a:rPr lang="ru-RU" sz="2800" dirty="0"/>
              <a:t> при </a:t>
            </a:r>
            <a:r>
              <a:rPr lang="ru-RU" sz="2800" dirty="0" err="1"/>
              <a:t>народженні</a:t>
            </a:r>
            <a:r>
              <a:rPr lang="ru-RU" sz="2800" dirty="0"/>
              <a:t> </a:t>
            </a:r>
            <a:r>
              <a:rPr lang="ru-RU" sz="2800" i="1" dirty="0" err="1"/>
              <a:t>Маркус</a:t>
            </a:r>
            <a:r>
              <a:rPr lang="ru-RU" sz="2800" i="1" dirty="0"/>
              <a:t> Якович </a:t>
            </a:r>
            <a:r>
              <a:rPr lang="ru-RU" sz="2800" i="1" dirty="0" err="1"/>
              <a:t>Роткович</a:t>
            </a:r>
            <a:r>
              <a:rPr lang="ru-RU" sz="2800" dirty="0"/>
              <a:t>— </a:t>
            </a:r>
            <a:r>
              <a:rPr lang="ru-RU" sz="2800" dirty="0" err="1"/>
              <a:t>американський</a:t>
            </a:r>
            <a:r>
              <a:rPr lang="ru-RU" sz="2800" dirty="0"/>
              <a:t> художник родом з </a:t>
            </a:r>
            <a:r>
              <a:rPr lang="ru-RU" sz="2800" dirty="0" err="1"/>
              <a:t>Латвії</a:t>
            </a:r>
            <a:r>
              <a:rPr lang="ru-RU" sz="2800" dirty="0"/>
              <a:t>, </a:t>
            </a:r>
            <a:r>
              <a:rPr lang="ru-RU" sz="2800" dirty="0" err="1"/>
              <a:t>провідний</a:t>
            </a:r>
            <a:r>
              <a:rPr lang="ru-RU" sz="2800" dirty="0"/>
              <a:t> </a:t>
            </a:r>
            <a:r>
              <a:rPr lang="ru-RU" sz="2800" dirty="0" err="1"/>
              <a:t>представник</a:t>
            </a:r>
            <a:r>
              <a:rPr lang="ru-RU" sz="2800" dirty="0"/>
              <a:t> абстрактного </a:t>
            </a:r>
            <a:r>
              <a:rPr lang="ru-RU" sz="2800" dirty="0" err="1"/>
              <a:t>експресіонізму</a:t>
            </a:r>
            <a:r>
              <a:rPr lang="ru-RU" sz="2800" dirty="0"/>
              <a:t>, один з </a:t>
            </a:r>
            <a:r>
              <a:rPr lang="ru-RU" sz="2800" dirty="0" err="1"/>
              <a:t>творців</a:t>
            </a:r>
            <a:r>
              <a:rPr lang="ru-RU" sz="2800" dirty="0"/>
              <a:t> </a:t>
            </a:r>
            <a:r>
              <a:rPr lang="ru-RU" sz="2800" dirty="0" err="1"/>
              <a:t>живопису</a:t>
            </a:r>
            <a:r>
              <a:rPr lang="ru-RU" sz="2800" dirty="0"/>
              <a:t> </a:t>
            </a:r>
            <a:r>
              <a:rPr lang="ru-RU" sz="2800" dirty="0" err="1"/>
              <a:t>кольорового</a:t>
            </a:r>
            <a:r>
              <a:rPr lang="ru-RU" sz="2800" dirty="0"/>
              <a:t> поля.</a:t>
            </a:r>
          </a:p>
        </p:txBody>
      </p:sp>
      <p:pic>
        <p:nvPicPr>
          <p:cNvPr id="4100" name="Picture 4" descr="ÐÐ°ÑÐº Ð Ð¾ÑÐºÐ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258" y="1729365"/>
            <a:ext cx="4047742" cy="462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046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48" y="1051406"/>
            <a:ext cx="9601196" cy="6527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448" y="1051407"/>
            <a:ext cx="4718304" cy="48190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імітувати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створивши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мультіформи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картин,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Сам художник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прославили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прямокутні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полотна великого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ширяючими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колірними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колірного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поля». </a:t>
            </a:r>
          </a:p>
        </p:txBody>
      </p:sp>
      <p:pic>
        <p:nvPicPr>
          <p:cNvPr id="5122" name="Picture 2" descr="https://uploads2.wikiart.org/images/mark-rothko/yellow-cherry-orange.jpg!PinterestSm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939" y="0"/>
            <a:ext cx="3300061" cy="542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5888182" y="4668983"/>
            <a:ext cx="3172691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«Жовтий, вишневий,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помаранчовий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39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12922"/>
          </a:xfrm>
        </p:spPr>
        <p:txBody>
          <a:bodyPr>
            <a:normAutofit fontScale="90000"/>
          </a:bodyPr>
          <a:lstStyle/>
          <a:p>
            <a:r>
              <a:rPr lang="uk-UA" dirty="0"/>
              <a:t>«</a:t>
            </a:r>
            <a:r>
              <a:rPr lang="en-US" dirty="0"/>
              <a:t>N</a:t>
            </a:r>
            <a:r>
              <a:rPr lang="uk-UA" dirty="0"/>
              <a:t>о5/</a:t>
            </a:r>
            <a:r>
              <a:rPr lang="en-US" dirty="0"/>
              <a:t>N</a:t>
            </a:r>
            <a:r>
              <a:rPr lang="uk-UA" dirty="0"/>
              <a:t>о22»</a:t>
            </a:r>
            <a:br>
              <a:rPr lang="uk-UA" dirty="0"/>
            </a:br>
            <a:r>
              <a:rPr lang="uk-UA" dirty="0"/>
              <a:t>«</a:t>
            </a:r>
            <a:r>
              <a:rPr lang="en-US" dirty="0"/>
              <a:t>Red</a:t>
            </a:r>
            <a:r>
              <a:rPr lang="uk-UA" dirty="0"/>
              <a:t>»</a:t>
            </a:r>
            <a:endParaRPr lang="ru-RU" dirty="0"/>
          </a:p>
        </p:txBody>
      </p:sp>
      <p:pic>
        <p:nvPicPr>
          <p:cNvPr id="6146" name="Picture 2" descr="https://uploads1.wikiart.org/images/mark-rothko/no-5-no-22.jpg!PinterestSma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2133"/>
            <a:ext cx="3851257" cy="501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s8.wikiart.org/images/mark-rothko/red-1968.jpg!PinterestSm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88" y="1828800"/>
            <a:ext cx="3491786" cy="461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62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«</a:t>
            </a:r>
            <a:r>
              <a:rPr lang="en-US" dirty="0"/>
              <a:t>N</a:t>
            </a:r>
            <a:r>
              <a:rPr lang="uk-UA" dirty="0"/>
              <a:t>о</a:t>
            </a:r>
            <a:r>
              <a:rPr lang="en-US" dirty="0"/>
              <a:t>2</a:t>
            </a:r>
            <a:r>
              <a:rPr lang="uk-UA" dirty="0"/>
              <a:t>»</a:t>
            </a:r>
            <a:br>
              <a:rPr lang="en-US" dirty="0"/>
            </a:br>
            <a:r>
              <a:rPr lang="uk-UA" dirty="0"/>
              <a:t>«</a:t>
            </a:r>
            <a:r>
              <a:rPr lang="en-US" dirty="0"/>
              <a:t>Untitled</a:t>
            </a:r>
            <a:r>
              <a:rPr lang="uk-UA" dirty="0"/>
              <a:t>»</a:t>
            </a:r>
            <a:br>
              <a:rPr lang="uk-UA" dirty="0"/>
            </a:br>
            <a:endParaRPr lang="ru-RU" dirty="0"/>
          </a:p>
        </p:txBody>
      </p:sp>
      <p:pic>
        <p:nvPicPr>
          <p:cNvPr id="7170" name="Picture 2" descr="https://uploads0.wikiart.org/images/mark-rothko/no-2-1964.jpg!PinterestSma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2" y="1246908"/>
            <a:ext cx="2972704" cy="49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s4.wikiart.org/images/mark-rothko/untitled-4(1).jpg!PinterestSm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343" y="1246909"/>
            <a:ext cx="4179657" cy="533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93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27" y="982132"/>
            <a:ext cx="7155870" cy="1303867"/>
          </a:xfrm>
        </p:spPr>
        <p:txBody>
          <a:bodyPr>
            <a:normAutofit fontScale="90000"/>
          </a:bodyPr>
          <a:lstStyle/>
          <a:p>
            <a:r>
              <a:rPr lang="uk-UA" dirty="0"/>
              <a:t>«Помаранчеве, червоне, жовте»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4509" y="2560320"/>
            <a:ext cx="5995139" cy="3310128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стала найдорожчим твором мистецтва, вона була придбана за 86,9 млн. доларів. Секрет такого комерційного успіху в тому, що  ці полотна викликають сильні емоції, якщо їх роздивлятися з близької відстані, а саме на цьому наполягав автор.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birdinflight.imgix.net/wp-content/uploads/2016/06/mark_rothko_cover.jpg?fm=pjpg&amp;q=80&amp;fit=crop&amp;crop=faces&amp;w=800&amp;h=10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77" y="517518"/>
            <a:ext cx="3227549" cy="584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795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Поп-арт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На противагу абстракціонізму виникає поп-арт. Одним з найуспішніших американських представників поп-арту стає </a:t>
            </a:r>
            <a:r>
              <a:rPr lang="uk-UA" dirty="0" err="1"/>
              <a:t>Джефф</a:t>
            </a:r>
            <a:r>
              <a:rPr lang="uk-UA" dirty="0"/>
              <a:t> </a:t>
            </a:r>
            <a:r>
              <a:rPr lang="uk-UA" dirty="0" err="1"/>
              <a:t>Кунс</a:t>
            </a:r>
            <a:r>
              <a:rPr lang="uk-UA" dirty="0"/>
              <a:t>, зірка новітніх арт-ярмарків. Знаменитими стали його дзеркальні скульптури «Собаки з повітряних куль» (насправді з нержавіючої сталі) особливо після того, як одна з них – помаранчева - була продана на аукціоні </a:t>
            </a:r>
            <a:r>
              <a:rPr lang="uk-UA" dirty="0" err="1"/>
              <a:t>Крістіс</a:t>
            </a:r>
            <a:r>
              <a:rPr lang="uk-UA" dirty="0"/>
              <a:t> за 58, 4 млн. доларів.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685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$58 Ð¼Ð»Ð½ Ð·Ð° &quot;Ð¡Ð¾Ð±Ð°ÐºÑ Ð¸Ð· ÑÐ°ÑÐ¸ÐºÐ¾Ð²&quot; ÐÐ¶ÐµÑÑÐ° ÐÑÐ½ÑÐ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10" y="854280"/>
            <a:ext cx="5125925" cy="478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maincream.com/uploads/2016/%D0%90%D1%80%D1%82/%D0%B8%D1%81%D0%BA%D1%83%D1%81%D1%81%D1%82%D0%B2%D0%BE%20%D0%B7%D0%B0%20%D0%BF%D1%8F%D1%82%D1%8C%20%D0%BC%D0%B8%D0%BD%D1%83%D1%82/%D0%B4%D0%B6%D0%B5%D1%84%D1%84%20%D0%BA%D1%83%D0%BD%D1%81/collage_krolik_soba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37" y="0"/>
            <a:ext cx="5455905" cy="649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95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uploads6.wikiart.org/images/george-catlin/buffalo-bull-s-back-fat-stu-mick-o-s-cks-head-chief-of-the-blood-tribe-blackfoot-1832.jpg!PinterestSma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85" y="556300"/>
            <a:ext cx="3328017" cy="56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s5.wikiart.org/images/george-catlin/h-ra-t-a-a-brave-fort-union-crow-apsaalooke-1832.jpg!PinterestSm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377" y="711597"/>
            <a:ext cx="3753827" cy="541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36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0764" y="982132"/>
            <a:ext cx="5825834" cy="1303867"/>
          </a:xfrm>
        </p:spPr>
        <p:txBody>
          <a:bodyPr/>
          <a:lstStyle/>
          <a:p>
            <a:r>
              <a:rPr lang="uk-UA" dirty="0"/>
              <a:t>«Щеня»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13-м скульптура, прикрашена квітами, створена для виставки в Німеччині.</a:t>
            </a:r>
            <a:endParaRPr lang="ru-RU" dirty="0"/>
          </a:p>
        </p:txBody>
      </p:sp>
      <p:pic>
        <p:nvPicPr>
          <p:cNvPr id="10242" name="Picture 2" descr="https://upload.wikimedia.org/wikipedia/commons/thumb/c/c7/A_Bibao_-_Puppy_-_de_Jeff_Koons.jpg/1024px-A_Bibao_-_Puppy_-_de_Jeff_Koon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" y="1202055"/>
            <a:ext cx="5051615" cy="466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066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«Скульптура квітки»</a:t>
            </a:r>
            <a:br>
              <a:rPr lang="uk-UA" dirty="0"/>
            </a:br>
            <a:r>
              <a:rPr lang="uk-UA" dirty="0"/>
              <a:t>«Три м'ячі50/50»</a:t>
            </a:r>
            <a:endParaRPr lang="ru-RU" dirty="0"/>
          </a:p>
        </p:txBody>
      </p:sp>
      <p:pic>
        <p:nvPicPr>
          <p:cNvPr id="11266" name="Picture 2" descr="https://upload.wikimedia.org/wikipedia/commons/thumb/7/75/Balloon_Flower_%28Red%29_by_Koons.jpg/800px-Balloon_Flower_%28Red%29_by_Koon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1814419"/>
            <a:ext cx="3577247" cy="492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Ð¾ÑÐ¾Ð¶ÐµÐµ Ð¸Ð·Ð¾Ð±ÑÐ°Ð¶ÐµÐ½Ð¸Ð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88" y="2675624"/>
            <a:ext cx="5058419" cy="378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22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США стають виставковим «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клондайком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У північноамериканському культурному регіоні реалізуються найоригінальніші проекти постмодерністського візуального мистецтва.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9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6955" y="4655176"/>
            <a:ext cx="13096274" cy="16208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uploads8.wikiart.org/images/george-catlin/mah-to-toh-pe-four-bears-mandan-chief-1833.jpg!PinterestSma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70" y="838658"/>
            <a:ext cx="2914325" cy="474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s4.wikiart.org/images/george-catlin/a-choctaw-woman-1834.jpg!PinterestSm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297" y="1335806"/>
            <a:ext cx="3192874" cy="459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s7.wikiart.org/images/george-catlin/h-tchoo-t-c-knee-snapping-turtle-a-half-breed-1834.jpg!Pinterest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82" y="1462601"/>
            <a:ext cx="3571540" cy="458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5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uploads5.wikiart.org/images/george-catlin/m-sho-la-t-b-bee-he-who-puts-out-and-kills-chief-of-the-tribe-1834.jpg!PinterestSma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64" y="776980"/>
            <a:ext cx="3477063" cy="51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s5.wikiart.org/images/george-catlin/osage-warrior-of-the-wha-sha-she-band-a-subdivision-of-hunkah-1834.jpg!PinterestSm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45" y="776980"/>
            <a:ext cx="3550254" cy="524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5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uploads7.wikiart.org/images/george-catlin/osceola-head-chief-seminole-1838.jpg!PinterestSma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39" y="590909"/>
            <a:ext cx="3640848" cy="54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s7.wikiart.org/images/george-catlin/sha-k-ka-mint-a-mandan-girl-1832.jpg!PinterestSm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497" y="1405802"/>
            <a:ext cx="3371815" cy="413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24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Вінслов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Гомер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реалістичного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США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жанрові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Один з перших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США,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сюжети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WinslowHomer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62" y="2560511"/>
            <a:ext cx="3272536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«Квіти персика»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перших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художника. Сюжет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кам'яної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огорожі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зупинилася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зачарована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персика,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розцвів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персикового дерева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трави і подав художник</a:t>
            </a:r>
            <a:r>
              <a:rPr lang="ru-RU" dirty="0"/>
              <a:t>. </a:t>
            </a:r>
          </a:p>
        </p:txBody>
      </p:sp>
      <p:pic>
        <p:nvPicPr>
          <p:cNvPr id="9218" name="Picture 2" descr="Winslow Homerâs Peach Blossom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252" y="2285998"/>
            <a:ext cx="4718050" cy="3584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636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12923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«Торнадо-вбивця»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95055"/>
            <a:ext cx="5102352" cy="3875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Справжня</a:t>
            </a:r>
            <a:r>
              <a:rPr lang="ru-RU" dirty="0"/>
              <a:t> </a:t>
            </a:r>
            <a:r>
              <a:rPr lang="ru-RU" dirty="0" err="1"/>
              <a:t>трагедія</a:t>
            </a:r>
            <a:r>
              <a:rPr lang="ru-RU" dirty="0"/>
              <a:t> </a:t>
            </a:r>
            <a:r>
              <a:rPr lang="ru-RU" dirty="0" err="1"/>
              <a:t>присутня</a:t>
            </a:r>
            <a:r>
              <a:rPr lang="ru-RU" dirty="0"/>
              <a:t> на </a:t>
            </a:r>
            <a:r>
              <a:rPr lang="ru-RU" dirty="0" err="1"/>
              <a:t>акварелі</a:t>
            </a:r>
            <a:r>
              <a:rPr lang="ru-RU" dirty="0"/>
              <a:t> «Торнадо-</a:t>
            </a:r>
            <a:r>
              <a:rPr lang="ru-RU" dirty="0" err="1"/>
              <a:t>вбивця</a:t>
            </a:r>
            <a:r>
              <a:rPr lang="ru-RU" dirty="0"/>
              <a:t> (</a:t>
            </a:r>
            <a:r>
              <a:rPr lang="ru-RU" dirty="0" err="1"/>
              <a:t>Після</a:t>
            </a:r>
            <a:r>
              <a:rPr lang="ru-RU" dirty="0"/>
              <a:t> торнадо)». </a:t>
            </a:r>
            <a:r>
              <a:rPr lang="ru-RU" dirty="0" err="1"/>
              <a:t>Суворе</a:t>
            </a:r>
            <a:r>
              <a:rPr lang="ru-RU" dirty="0"/>
              <a:t> море </a:t>
            </a:r>
            <a:r>
              <a:rPr lang="ru-RU" dirty="0" err="1"/>
              <a:t>щойно</a:t>
            </a:r>
            <a:r>
              <a:rPr lang="ru-RU" dirty="0"/>
              <a:t> </a:t>
            </a:r>
            <a:r>
              <a:rPr lang="ru-RU" dirty="0" err="1"/>
              <a:t>заспокоїлося</a:t>
            </a:r>
            <a:r>
              <a:rPr lang="ru-RU" dirty="0"/>
              <a:t>. Але </a:t>
            </a:r>
            <a:r>
              <a:rPr lang="ru-RU" dirty="0" err="1"/>
              <a:t>трагедія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сталася</a:t>
            </a:r>
            <a:r>
              <a:rPr lang="ru-RU" dirty="0"/>
              <a:t>. </a:t>
            </a:r>
            <a:r>
              <a:rPr lang="ru-RU" dirty="0" err="1"/>
              <a:t>Хвилі</a:t>
            </a:r>
            <a:r>
              <a:rPr lang="ru-RU" dirty="0"/>
              <a:t> </a:t>
            </a:r>
            <a:r>
              <a:rPr lang="ru-RU" dirty="0" err="1"/>
              <a:t>викинули</a:t>
            </a:r>
            <a:r>
              <a:rPr lang="ru-RU" dirty="0"/>
              <a:t> на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dirty="0" err="1"/>
              <a:t>уламки</a:t>
            </a:r>
            <a:r>
              <a:rPr lang="ru-RU" dirty="0"/>
              <a:t> </a:t>
            </a:r>
            <a:r>
              <a:rPr lang="ru-RU" dirty="0" err="1"/>
              <a:t>рибальського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 і труп негра-</a:t>
            </a:r>
            <a:r>
              <a:rPr lang="ru-RU" dirty="0" err="1"/>
              <a:t>рибалки</a:t>
            </a:r>
            <a:r>
              <a:rPr lang="ru-RU" dirty="0"/>
              <a:t>. Все просто і </a:t>
            </a:r>
            <a:r>
              <a:rPr lang="ru-RU" dirty="0" err="1"/>
              <a:t>страхітливо</a:t>
            </a:r>
            <a:r>
              <a:rPr lang="ru-RU" dirty="0"/>
              <a:t>. Художник </a:t>
            </a:r>
            <a:r>
              <a:rPr lang="ru-RU" dirty="0" err="1"/>
              <a:t>гостро</a:t>
            </a:r>
            <a:r>
              <a:rPr lang="ru-RU" dirty="0"/>
              <a:t> </a:t>
            </a:r>
            <a:r>
              <a:rPr lang="ru-RU" dirty="0" err="1"/>
              <a:t>відчуває</a:t>
            </a:r>
            <a:r>
              <a:rPr lang="ru-RU" dirty="0"/>
              <a:t> </a:t>
            </a:r>
            <a:r>
              <a:rPr lang="ru-RU" dirty="0" err="1"/>
              <a:t>чужу</a:t>
            </a:r>
            <a:r>
              <a:rPr lang="ru-RU" dirty="0"/>
              <a:t> </a:t>
            </a:r>
            <a:r>
              <a:rPr lang="ru-RU" dirty="0" err="1"/>
              <a:t>біду</a:t>
            </a:r>
            <a:r>
              <a:rPr lang="ru-RU" dirty="0"/>
              <a:t> і </a:t>
            </a:r>
            <a:r>
              <a:rPr lang="ru-RU" dirty="0" err="1"/>
              <a:t>застерігає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небезпеки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слабким</a:t>
            </a:r>
            <a:r>
              <a:rPr lang="ru-RU" dirty="0"/>
              <a:t> і </a:t>
            </a:r>
            <a:r>
              <a:rPr lang="ru-RU" dirty="0" err="1"/>
              <a:t>необережним</a:t>
            </a:r>
            <a:r>
              <a:rPr lang="ru-RU" dirty="0"/>
              <a:t> не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морі</a:t>
            </a:r>
            <a:r>
              <a:rPr lang="ru-RU" dirty="0"/>
              <a:t>. </a:t>
            </a:r>
          </a:p>
        </p:txBody>
      </p:sp>
      <p:pic>
        <p:nvPicPr>
          <p:cNvPr id="6146" name="Picture 2" descr="https://upload.wikimedia.org/wikipedia/commons/thumb/2/2b/Winslow_Homer_005.jpg/800px-Winslow_Homer_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95" y="2285999"/>
            <a:ext cx="4832113" cy="3754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8503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812</TotalTime>
  <Words>705</Words>
  <Application>Microsoft Office PowerPoint</Application>
  <PresentationFormat>Широкоэкранный</PresentationFormat>
  <Paragraphs>45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Garamond</vt:lpstr>
      <vt:lpstr>Times New Roman</vt:lpstr>
      <vt:lpstr>Натуральные материалы</vt:lpstr>
      <vt:lpstr>Живопис Північної Америки</vt:lpstr>
      <vt:lpstr>Джордж Кетлін</vt:lpstr>
      <vt:lpstr>Презентация PowerPoint</vt:lpstr>
      <vt:lpstr>Презентация PowerPoint</vt:lpstr>
      <vt:lpstr>Презентация PowerPoint</vt:lpstr>
      <vt:lpstr>Презентация PowerPoint</vt:lpstr>
      <vt:lpstr>Вінслов Гомер</vt:lpstr>
      <vt:lpstr>«Квіти персика»</vt:lpstr>
      <vt:lpstr>«Торнадо-вбивця»</vt:lpstr>
      <vt:lpstr>«Літня ніч»</vt:lpstr>
      <vt:lpstr>«Тривожний сигнал про туман»</vt:lpstr>
      <vt:lpstr>«Гольфстрім»</vt:lpstr>
      <vt:lpstr>Творче завдання:опишіть картину «Гольфстрім»</vt:lpstr>
      <vt:lpstr>Мері Кассат</vt:lpstr>
      <vt:lpstr>Презентация PowerPoint</vt:lpstr>
      <vt:lpstr>Презентация PowerPoint</vt:lpstr>
      <vt:lpstr>Презентация PowerPoint</vt:lpstr>
      <vt:lpstr>Дріппінг</vt:lpstr>
      <vt:lpstr>Абстрактний експресіонізм</vt:lpstr>
      <vt:lpstr>«Номер 5» «Номер 3»</vt:lpstr>
      <vt:lpstr>«Номер 2»</vt:lpstr>
      <vt:lpstr>«Galaxy» «Композиція із заливкою»</vt:lpstr>
      <vt:lpstr>Марк Ротко</vt:lpstr>
      <vt:lpstr>Презентация PowerPoint</vt:lpstr>
      <vt:lpstr>«Nо5/Nо22» «Red»</vt:lpstr>
      <vt:lpstr>«Nо2» «Untitled» </vt:lpstr>
      <vt:lpstr>«Помаранчеве, червоне, жовте»</vt:lpstr>
      <vt:lpstr>Поп-арт</vt:lpstr>
      <vt:lpstr>Презентация PowerPoint</vt:lpstr>
      <vt:lpstr>«Щеня»</vt:lpstr>
      <vt:lpstr>«Скульптура квітки» «Три м'ячі50/50»</vt:lpstr>
      <vt:lpstr>Висновок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 Північної Америки</dc:title>
  <dc:creator>Пользователь</dc:creator>
  <cp:lastModifiedBy>danilov.vg</cp:lastModifiedBy>
  <cp:revision>19</cp:revision>
  <dcterms:created xsi:type="dcterms:W3CDTF">2019-01-16T18:56:34Z</dcterms:created>
  <dcterms:modified xsi:type="dcterms:W3CDTF">2024-05-19T14:53:19Z</dcterms:modified>
</cp:coreProperties>
</file>