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256" r:id="rId2"/>
    <p:sldId id="257" r:id="rId3"/>
    <p:sldId id="263" r:id="rId4"/>
    <p:sldId id="264" r:id="rId5"/>
    <p:sldId id="265" r:id="rId6"/>
    <p:sldId id="270" r:id="rId7"/>
    <p:sldId id="260" r:id="rId8"/>
    <p:sldId id="267" r:id="rId9"/>
    <p:sldId id="273" r:id="rId10"/>
    <p:sldId id="274" r:id="rId11"/>
    <p:sldId id="272" r:id="rId12"/>
    <p:sldId id="271" r:id="rId13"/>
    <p:sldId id="258" r:id="rId14"/>
    <p:sldId id="259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47" autoAdjust="0"/>
  </p:normalViewPr>
  <p:slideViewPr>
    <p:cSldViewPr>
      <p:cViewPr varScale="1">
        <p:scale>
          <a:sx n="96" d="100"/>
          <a:sy n="96" d="100"/>
        </p:scale>
        <p:origin x="-41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222E-998F-4D16-9463-02F995DFB1B8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E3395-5F11-4F55-8EB8-2EEF1413D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9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395-5F11-4F55-8EB8-2EEF1413D78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9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395-5F11-4F55-8EB8-2EEF1413D78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138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395-5F11-4F55-8EB8-2EEF1413D78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68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395-5F11-4F55-8EB8-2EEF1413D78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97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395-5F11-4F55-8EB8-2EEF1413D78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4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9CD4BD5-3FBE-4128-84A3-56E1954F6526}" type="datetimeFigureOut">
              <a:rPr lang="ru-RU" smtClean="0"/>
              <a:t>02.03.2013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116100-7F33-431B-9A0F-2EFF6DAE978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67746" y="56612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" y="0"/>
            <a:ext cx="2410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52478" y="260648"/>
            <a:ext cx="6440002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i="1" cap="none" spc="0" dirty="0" err="1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Мацуо</a:t>
            </a:r>
            <a:r>
              <a:rPr lang="uk-UA" sz="4000" b="1" i="1" cap="none" spc="0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cap="none" spc="0" dirty="0" err="1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Басьо</a:t>
            </a:r>
            <a:r>
              <a:rPr lang="uk-UA" sz="4000" b="1" i="1" cap="none" spc="0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(1644 -1694). </a:t>
            </a:r>
          </a:p>
          <a:p>
            <a:pPr algn="ctr"/>
            <a:r>
              <a:rPr lang="uk-UA" sz="4000" b="1" i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Одухотворення природи – </a:t>
            </a:r>
          </a:p>
          <a:p>
            <a:pPr algn="ctr"/>
            <a:r>
              <a:rPr lang="uk-UA" sz="4000" b="1" i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4000" b="1" i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арактерна ознака японської культури. </a:t>
            </a:r>
          </a:p>
          <a:p>
            <a:pPr algn="ctr"/>
            <a:r>
              <a:rPr lang="uk-UA" sz="4000" b="1" i="1" cap="none" spc="0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Природа як джерело натхнення, а її зображення засіб вираження почуттів японців. Характерні ознаки хоку.</a:t>
            </a:r>
            <a:r>
              <a:rPr lang="uk-UA" sz="4000" b="1" i="1" cap="none" spc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6100-7F33-431B-9A0F-2EFF6DAE97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узел 1"/>
          <p:cNvSpPr/>
          <p:nvPr/>
        </p:nvSpPr>
        <p:spPr>
          <a:xfrm>
            <a:off x="179512" y="1628800"/>
            <a:ext cx="3960440" cy="3744416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u="sng" dirty="0" smtClean="0">
                <a:solidFill>
                  <a:schemeClr val="tx1"/>
                </a:solidFill>
              </a:rPr>
              <a:t>Світ</a:t>
            </a:r>
            <a:endParaRPr lang="ru-RU" sz="4400" b="1" i="1" u="sng" dirty="0">
              <a:solidFill>
                <a:schemeClr val="tx1"/>
              </a:solidFill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6300192" y="2492896"/>
            <a:ext cx="2016224" cy="2016224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u="sng" dirty="0" smtClean="0">
                <a:solidFill>
                  <a:schemeClr val="tx1"/>
                </a:solidFill>
              </a:rPr>
              <a:t>Людина</a:t>
            </a:r>
            <a:endParaRPr lang="ru-RU" sz="2000" b="1" i="1" u="sng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139952" y="3501008"/>
            <a:ext cx="2160240" cy="0"/>
          </a:xfrm>
          <a:prstGeom prst="straightConnector1">
            <a:avLst/>
          </a:prstGeom>
          <a:ln w="571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 b="61046"/>
          <a:stretch/>
        </p:blipFill>
        <p:spPr bwMode="auto">
          <a:xfrm>
            <a:off x="1" y="0"/>
            <a:ext cx="9143999" cy="143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6075"/>
            <a:ext cx="9144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7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498353" cy="3347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64" y="52685"/>
            <a:ext cx="4570361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55" y="2132856"/>
            <a:ext cx="455674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Старий</a:t>
            </a:r>
            <a:r>
              <a:rPr lang="ru-RU" sz="4400" b="1" i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ставок!</a:t>
            </a:r>
          </a:p>
          <a:p>
            <a:pPr algn="ctr"/>
            <a:r>
              <a:rPr lang="ru-RU" sz="44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Жабка </a:t>
            </a:r>
            <a:r>
              <a:rPr lang="ru-RU" sz="4400" b="1" i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стрибне</a:t>
            </a:r>
            <a:r>
              <a:rPr lang="ru-RU" sz="44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ctr"/>
            <a:r>
              <a:rPr lang="ru-RU" sz="4400" b="1" i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Сплеск</a:t>
            </a:r>
            <a:r>
              <a:rPr lang="ru-RU" sz="4400" b="1" i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пролуна</a:t>
            </a:r>
            <a:r>
              <a:rPr lang="uk-UA" sz="4400" b="1" i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є.</a:t>
            </a:r>
          </a:p>
          <a:p>
            <a:pPr algn="r"/>
            <a:r>
              <a:rPr lang="uk-UA" sz="2800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Переклад Г.</a:t>
            </a:r>
            <a:r>
              <a:rPr lang="uk-UA" sz="2800" i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Туркова</a:t>
            </a:r>
            <a:endParaRPr lang="ru-RU" sz="2800" i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610346"/>
              </p:ext>
            </p:extLst>
          </p:nvPr>
        </p:nvGraphicFramePr>
        <p:xfrm>
          <a:off x="0" y="1124745"/>
          <a:ext cx="9180512" cy="57826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{7DF18680-E054-41AD-8BC1-D1AEF772440D}</a:tableStyleId>
              </a:tblPr>
              <a:tblGrid>
                <a:gridCol w="2182710"/>
                <a:gridCol w="2506073"/>
                <a:gridCol w="2520416"/>
                <a:gridCol w="1971313"/>
              </a:tblGrid>
              <a:tr h="4078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    Весна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    Літо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 Осінь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 Зима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254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Туман,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серпанок,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соловей,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павутиння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квіти </a:t>
                      </a:r>
                      <a:r>
                        <a:rPr lang="uk-UA" sz="2000" dirty="0" err="1">
                          <a:solidFill>
                            <a:schemeClr val="tx1"/>
                          </a:solidFill>
                          <a:effectLst/>
                        </a:rPr>
                        <a:t>сакури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жайворонок,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метелик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Злива,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зозуля,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садіння рисової розсади,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розквітлі півонії,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спека,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прохолода,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полудневий відпочинок,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світляки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Місяць,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зірки,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роса,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збір урожаю,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</a:rPr>
                        <a:t>червоне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</a:rPr>
                        <a:t>кленове 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листя,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хризантеми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Сніг,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іній,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лід,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холод,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теплий одяг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на ваті,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вогонь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              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69160"/>
            <a:ext cx="396044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9743" y="224135"/>
            <a:ext cx="88932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«Сезонні слова»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1466" y="1844824"/>
            <a:ext cx="8712968" cy="4968552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лаконічність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(стислість),жартівливість, простота, протиставлення, метафоричність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різна кількість рядків, постійна кількість рядків, «сезонні слова»,конкретність, увага до деталей, узагальненість,абстрактність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епітетів, мало епітетів, багато порівнянь, мало порівнянь.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5009" y="814065"/>
            <a:ext cx="8928991" cy="1086113"/>
          </a:xfrm>
        </p:spPr>
        <p:txBody>
          <a:bodyPr/>
          <a:lstStyle/>
          <a:p>
            <a:pPr algn="l"/>
            <a:r>
              <a:rPr lang="uk-UA" b="1" dirty="0" smtClean="0">
                <a:solidFill>
                  <a:srgbClr val="FF0000"/>
                </a:solidFill>
              </a:rPr>
              <a:t>Випишіть ті слова, які можуть характеризувати хоку: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9942" y="44624"/>
            <a:ext cx="73917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Асоціативний диктант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3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71" y="4958730"/>
            <a:ext cx="2520280" cy="186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0"/>
            <a:ext cx="88542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Інтерактивна вправа «Мікрофон»</a:t>
            </a:r>
            <a:endParaRPr lang="ru-RU" sz="4400" b="1" i="1" u="sng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769441"/>
            <a:ext cx="90190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ctr"/>
            <a:r>
              <a:rPr lang="uk-UA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Закінчити одне з </a:t>
            </a:r>
          </a:p>
          <a:p>
            <a:pPr algn="ctr"/>
            <a:r>
              <a:rPr lang="uk-UA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речень:</a:t>
            </a:r>
          </a:p>
          <a:p>
            <a:r>
              <a:rPr lang="uk-UA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● Я зрозумів (зрозуміла)…</a:t>
            </a:r>
          </a:p>
          <a:p>
            <a:r>
              <a:rPr lang="uk-UA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● Я вражений (вражена)…</a:t>
            </a:r>
          </a:p>
          <a:p>
            <a:r>
              <a:rPr lang="uk-UA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● Мені здається, що хоку…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48" y="907454"/>
            <a:ext cx="2736850" cy="193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44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056" y="30596"/>
            <a:ext cx="8161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Домашн</a:t>
            </a:r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завдання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630" y="908720"/>
            <a:ext cx="55254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1. Зверніться до сторінок підручника. Прочитайте урок Мудрого Папуги.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2. Виконайте завдання № 1 на сторінці 168 (другий блок запитань).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069" y="4065714"/>
            <a:ext cx="80762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Творче завдання (за бажанням).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20688"/>
            <a:ext cx="2535932" cy="31569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962" y="4807815"/>
            <a:ext cx="83792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800" b="1" dirty="0" smtClean="0"/>
              <a:t>Скласти хоку.</a:t>
            </a:r>
          </a:p>
          <a:p>
            <a:pPr marL="342900" indent="-342900">
              <a:buAutoNum type="arabicPeriod"/>
            </a:pPr>
            <a:r>
              <a:rPr lang="uk-UA" sz="2800" b="1" dirty="0" smtClean="0"/>
              <a:t>Намалювати ілюстрацію до хоку, яке</a:t>
            </a:r>
          </a:p>
          <a:p>
            <a:r>
              <a:rPr lang="uk-UA" sz="2800" b="1" dirty="0" smtClean="0"/>
              <a:t> сподобалося, враховуючи</a:t>
            </a:r>
          </a:p>
          <a:p>
            <a:r>
              <a:rPr lang="uk-UA" sz="2800" b="1" dirty="0" smtClean="0"/>
              <a:t> кольорову гаму вірша.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8890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204303"/>
            <a:ext cx="52565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●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</a:rPr>
              <a:t>Дослідити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традиції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Японії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●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</a:rPr>
              <a:t>Опрацювати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біографію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Мацуо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Басьо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●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</a:rPr>
              <a:t>Познайомитися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з «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сезонними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словами»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●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</a:rPr>
              <a:t>Зрозуміти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особливості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хоку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їх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зміст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засоби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вираження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●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</a:rPr>
              <a:t>Навчитися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читати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та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аналізувати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хоку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720" y="188640"/>
            <a:ext cx="35603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u="sng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60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6000" b="1" i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07829"/>
            <a:ext cx="3600400" cy="343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8581"/>
            <a:ext cx="3456384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04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5646"/>
            <a:ext cx="6048672" cy="550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«Країна, де сходить сонце.» </a:t>
            </a:r>
            <a:endParaRPr lang="ru-RU" sz="4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-5667" r="30250" b="3666"/>
          <a:stretch/>
        </p:blipFill>
        <p:spPr bwMode="auto">
          <a:xfrm>
            <a:off x="6240338" y="748323"/>
            <a:ext cx="2600325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8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5097" y="19652"/>
            <a:ext cx="671806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i="1" cap="none" spc="0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Найяскравіші культурні традиції Японії</a:t>
            </a:r>
            <a:endParaRPr lang="ru-RU" sz="4400" b="1" i="1" cap="none" spc="0" dirty="0">
              <a:ln w="1905">
                <a:solidFill>
                  <a:srgbClr val="002060"/>
                </a:solidFill>
              </a:ln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17757"/>
            <a:ext cx="2448272" cy="217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26" y="2132856"/>
            <a:ext cx="2793900" cy="195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72999"/>
            <a:ext cx="2592288" cy="20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85" y="4841776"/>
            <a:ext cx="263834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112" y="4238848"/>
            <a:ext cx="2655738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061" y="3629559"/>
            <a:ext cx="1515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рігамі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365097" y="1465258"/>
            <a:ext cx="1414815" cy="27480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69342" y="1527439"/>
            <a:ext cx="1561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ікебана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>
            <a:endCxn id="6151" idx="3"/>
          </p:cNvCxnSpPr>
          <p:nvPr/>
        </p:nvCxnSpPr>
        <p:spPr>
          <a:xfrm flipH="1">
            <a:off x="2627784" y="1465258"/>
            <a:ext cx="1049431" cy="41252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40152" y="1465258"/>
            <a:ext cx="648072" cy="64695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7544" y="233428"/>
            <a:ext cx="1457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бонсай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020055" y="1465258"/>
            <a:ext cx="992105" cy="27524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540356" y="1452216"/>
            <a:ext cx="36004" cy="211466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19834" y="3532694"/>
            <a:ext cx="280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оротьба сумо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" name="TextBox 6143"/>
          <p:cNvSpPr txBox="1"/>
          <p:nvPr/>
        </p:nvSpPr>
        <p:spPr>
          <a:xfrm>
            <a:off x="5784911" y="4217757"/>
            <a:ext cx="3285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айна церемонія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700808"/>
            <a:ext cx="8712968" cy="3024336"/>
          </a:xfrm>
        </p:spPr>
        <p:txBody>
          <a:bodyPr/>
          <a:lstStyle/>
          <a:p>
            <a:r>
              <a:rPr lang="uk-UA" sz="5400" b="1" i="1" dirty="0" smtClean="0">
                <a:solidFill>
                  <a:schemeClr val="tx1"/>
                </a:solidFill>
              </a:rPr>
              <a:t>Навіть воїн</a:t>
            </a:r>
            <a:br>
              <a:rPr lang="uk-UA" sz="5400" b="1" i="1" dirty="0" smtClean="0">
                <a:solidFill>
                  <a:schemeClr val="tx1"/>
                </a:solidFill>
              </a:rPr>
            </a:br>
            <a:r>
              <a:rPr lang="uk-UA" sz="5400" b="1" i="1" dirty="0" smtClean="0">
                <a:solidFill>
                  <a:schemeClr val="tx1"/>
                </a:solidFill>
              </a:rPr>
              <a:t>Схилився в </a:t>
            </a:r>
            <a:r>
              <a:rPr lang="uk-UA" sz="5400" b="1" i="1" dirty="0" err="1" smtClean="0">
                <a:solidFill>
                  <a:schemeClr val="tx1"/>
                </a:solidFill>
              </a:rPr>
              <a:t>поклоні-</a:t>
            </a:r>
            <a:r>
              <a:rPr lang="uk-UA" sz="5400" b="1" i="1" dirty="0" smtClean="0">
                <a:solidFill>
                  <a:schemeClr val="tx1"/>
                </a:solidFill>
              </a:rPr>
              <a:t/>
            </a:r>
            <a:br>
              <a:rPr lang="uk-UA" sz="5400" b="1" i="1" dirty="0" smtClean="0">
                <a:solidFill>
                  <a:schemeClr val="tx1"/>
                </a:solidFill>
              </a:rPr>
            </a:br>
            <a:r>
              <a:rPr lang="uk-UA" sz="5400" b="1" i="1" dirty="0" smtClean="0">
                <a:solidFill>
                  <a:schemeClr val="tx1"/>
                </a:solidFill>
              </a:rPr>
              <a:t>Розквітла </a:t>
            </a:r>
            <a:r>
              <a:rPr lang="uk-UA" sz="5400" b="1" i="1" dirty="0" err="1" smtClean="0">
                <a:solidFill>
                  <a:schemeClr val="tx1"/>
                </a:solidFill>
              </a:rPr>
              <a:t>сакура</a:t>
            </a:r>
            <a:endParaRPr lang="ru-RU" sz="5400" b="1" i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6474"/>
            <a:ext cx="91440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2525"/>
            <a:ext cx="91440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3581"/>
            <a:ext cx="80648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Японська гномічна поезія</a:t>
            </a:r>
            <a:endParaRPr lang="ru-RU" sz="4400" b="1" cap="none" spc="0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07292" y="1472206"/>
            <a:ext cx="5040560" cy="1812394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 smtClean="0">
                <a:solidFill>
                  <a:schemeClr val="tx1"/>
                </a:solidFill>
              </a:rPr>
              <a:t>  </a:t>
            </a:r>
            <a:r>
              <a:rPr lang="uk-UA" sz="3600" b="1" i="1" dirty="0" smtClean="0">
                <a:solidFill>
                  <a:schemeClr val="tx1"/>
                </a:solidFill>
              </a:rPr>
              <a:t>5</a:t>
            </a:r>
          </a:p>
          <a:p>
            <a:r>
              <a:rPr lang="uk-UA" sz="3600" b="1" i="1" dirty="0" smtClean="0">
                <a:solidFill>
                  <a:schemeClr val="tx1"/>
                </a:solidFill>
              </a:rPr>
              <a:t>  7      17 складів</a:t>
            </a:r>
          </a:p>
          <a:p>
            <a:r>
              <a:rPr lang="uk-UA" sz="3600" b="1" i="1" dirty="0" smtClean="0">
                <a:solidFill>
                  <a:schemeClr val="tx1"/>
                </a:solidFill>
              </a:rPr>
              <a:t>  5</a:t>
            </a:r>
          </a:p>
          <a:p>
            <a:pPr algn="ctr"/>
            <a:endParaRPr lang="ru-RU" dirty="0"/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1115616" y="1628801"/>
            <a:ext cx="572139" cy="1224136"/>
          </a:xfrm>
          <a:prstGeom prst="rightBrace">
            <a:avLst>
              <a:gd name="adj1" fmla="val 8333"/>
              <a:gd name="adj2" fmla="val 5276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28800" y="757750"/>
            <a:ext cx="29389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Будова хоку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7241" y="3284600"/>
            <a:ext cx="42620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Художній прийом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9438" y="3958097"/>
            <a:ext cx="61366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/>
              <a:t>с</a:t>
            </a:r>
            <a:r>
              <a:rPr lang="uk-UA" sz="2800" b="1" i="1" dirty="0" smtClean="0"/>
              <a:t>віт природи</a:t>
            </a:r>
          </a:p>
          <a:p>
            <a:r>
              <a:rPr lang="uk-UA" sz="2800" b="1" i="1" dirty="0" smtClean="0"/>
              <a:t>                             паралелізм</a:t>
            </a:r>
          </a:p>
          <a:p>
            <a:r>
              <a:rPr lang="uk-UA" sz="2800" b="1" i="1" dirty="0"/>
              <a:t>с</a:t>
            </a:r>
            <a:r>
              <a:rPr lang="uk-UA" sz="2800" b="1" i="1" dirty="0" smtClean="0"/>
              <a:t>віт людини</a:t>
            </a:r>
            <a:endParaRPr lang="ru-RU" sz="2800" b="1" i="1" dirty="0"/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3682852" y="4365104"/>
            <a:ext cx="601116" cy="98965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9592" y="5343092"/>
            <a:ext cx="50768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Шлях до розуміння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5533" y="6050978"/>
            <a:ext cx="25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 smtClean="0"/>
              <a:t>асоціації</a:t>
            </a:r>
            <a:endParaRPr lang="ru-RU" sz="36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80728"/>
            <a:ext cx="2232025" cy="3328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0" b="29957"/>
          <a:stretch/>
        </p:blipFill>
        <p:spPr bwMode="auto">
          <a:xfrm>
            <a:off x="0" y="4653136"/>
            <a:ext cx="9109695" cy="217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0495" y="4245942"/>
            <a:ext cx="554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М</a:t>
            </a:r>
            <a:r>
              <a:rPr lang="uk-UA" b="1" i="1" dirty="0" err="1" smtClean="0"/>
              <a:t>істечко</a:t>
            </a:r>
            <a:r>
              <a:rPr lang="uk-UA" b="1" i="1" dirty="0" smtClean="0"/>
              <a:t> </a:t>
            </a:r>
            <a:r>
              <a:rPr lang="uk-UA" b="1" i="1" dirty="0" err="1" smtClean="0"/>
              <a:t>Едо</a:t>
            </a:r>
            <a:r>
              <a:rPr lang="uk-UA" b="1" i="1" dirty="0" smtClean="0"/>
              <a:t> (японська гравюра 17 ст.)</a:t>
            </a:r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22357" y="404664"/>
            <a:ext cx="54441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Мацуо</a:t>
            </a:r>
            <a:r>
              <a:rPr lang="uk-UA" sz="5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i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Басьо</a:t>
            </a:r>
            <a:endParaRPr lang="uk-UA" sz="5400" b="1" i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(1644 -1694)</a:t>
            </a:r>
            <a:endParaRPr lang="ru-RU" sz="5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096344" cy="40324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3879" y="2636912"/>
            <a:ext cx="51010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u="sng" dirty="0" smtClean="0">
                <a:solidFill>
                  <a:schemeClr val="accent5">
                    <a:lumMod val="50000"/>
                  </a:schemeClr>
                </a:solidFill>
              </a:rPr>
              <a:t>Справжнє ім'я – </a:t>
            </a:r>
          </a:p>
          <a:p>
            <a:r>
              <a:rPr lang="uk-UA" sz="2800" b="1" i="1" u="sng" dirty="0" err="1" smtClean="0">
                <a:solidFill>
                  <a:schemeClr val="accent5">
                    <a:lumMod val="50000"/>
                  </a:schemeClr>
                </a:solidFill>
              </a:rPr>
              <a:t>Дзінситіро</a:t>
            </a:r>
            <a:r>
              <a:rPr lang="uk-UA" sz="2800" b="1" i="1" u="sng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800" b="1" i="1" u="sng" dirty="0" err="1" smtClean="0">
                <a:solidFill>
                  <a:schemeClr val="accent5">
                    <a:lumMod val="50000"/>
                  </a:schemeClr>
                </a:solidFill>
              </a:rPr>
              <a:t>Гиндзаемон</a:t>
            </a:r>
            <a:endParaRPr lang="ru-RU" sz="2800" b="1" i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3" t="22503" r="31581"/>
          <a:stretch/>
        </p:blipFill>
        <p:spPr bwMode="auto">
          <a:xfrm>
            <a:off x="107504" y="434040"/>
            <a:ext cx="2298604" cy="644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6703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5032" y="3388350"/>
            <a:ext cx="375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Бананова хижка - </a:t>
            </a:r>
            <a:r>
              <a:rPr lang="uk-UA" b="1" dirty="0" err="1" smtClean="0"/>
              <a:t>басьоан</a:t>
            </a:r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63" y="3655346"/>
            <a:ext cx="19050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9532"/>
            <a:ext cx="2402175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5"/>
            <a:ext cx="3670299" cy="262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61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b="15562"/>
          <a:stretch/>
        </p:blipFill>
        <p:spPr bwMode="auto">
          <a:xfrm>
            <a:off x="4716016" y="4293096"/>
            <a:ext cx="4211960" cy="2340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0" r="9949" b="21519"/>
          <a:stretch/>
        </p:blipFill>
        <p:spPr bwMode="auto">
          <a:xfrm>
            <a:off x="107504" y="4365104"/>
            <a:ext cx="4129789" cy="2340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2"/>
            <a:ext cx="7683514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всохлу гілку</a:t>
            </a:r>
          </a:p>
          <a:p>
            <a:pPr algn="ctr"/>
            <a:r>
              <a:rPr lang="uk-UA" sz="5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uk-UA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ів ночувати крук.</a:t>
            </a:r>
          </a:p>
          <a:p>
            <a:pPr algn="ctr"/>
            <a:r>
              <a:rPr lang="uk-UA" sz="5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Глибока осінь.</a:t>
            </a:r>
          </a:p>
          <a:p>
            <a:pPr algn="ctr"/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Переклад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Г.Туркова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6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1048</TotalTime>
  <Words>380</Words>
  <Application>Microsoft Office PowerPoint</Application>
  <PresentationFormat>Экран (4:3)</PresentationFormat>
  <Paragraphs>104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Навіть воїн Схилився в поклоні- Розквітла сакура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Випишіть ті слова, які можуть характеризувати хоку: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49</cp:revision>
  <dcterms:created xsi:type="dcterms:W3CDTF">2001-12-31T22:21:33Z</dcterms:created>
  <dcterms:modified xsi:type="dcterms:W3CDTF">2013-03-02T19:32:18Z</dcterms:modified>
</cp:coreProperties>
</file>