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62" r:id="rId5"/>
    <p:sldId id="276" r:id="rId6"/>
    <p:sldId id="260" r:id="rId7"/>
    <p:sldId id="259" r:id="rId8"/>
    <p:sldId id="261" r:id="rId9"/>
    <p:sldId id="315" r:id="rId10"/>
    <p:sldId id="316" r:id="rId11"/>
    <p:sldId id="313" r:id="rId12"/>
    <p:sldId id="314" r:id="rId13"/>
    <p:sldId id="317" r:id="rId14"/>
    <p:sldId id="284" r:id="rId15"/>
    <p:sldId id="266" r:id="rId16"/>
    <p:sldId id="277" r:id="rId17"/>
    <p:sldId id="294" r:id="rId18"/>
    <p:sldId id="278" r:id="rId19"/>
    <p:sldId id="264" r:id="rId20"/>
    <p:sldId id="296" r:id="rId21"/>
    <p:sldId id="283" r:id="rId22"/>
    <p:sldId id="297" r:id="rId23"/>
    <p:sldId id="281" r:id="rId24"/>
    <p:sldId id="295" r:id="rId25"/>
    <p:sldId id="302" r:id="rId26"/>
    <p:sldId id="298" r:id="rId27"/>
    <p:sldId id="299" r:id="rId28"/>
    <p:sldId id="293" r:id="rId29"/>
    <p:sldId id="285" r:id="rId30"/>
    <p:sldId id="286" r:id="rId31"/>
    <p:sldId id="267" r:id="rId32"/>
    <p:sldId id="300" r:id="rId33"/>
    <p:sldId id="271" r:id="rId34"/>
    <p:sldId id="301" r:id="rId35"/>
    <p:sldId id="303" r:id="rId36"/>
    <p:sldId id="304" r:id="rId37"/>
    <p:sldId id="306" r:id="rId38"/>
    <p:sldId id="307" r:id="rId39"/>
    <p:sldId id="305" r:id="rId40"/>
    <p:sldId id="308" r:id="rId41"/>
    <p:sldId id="309" r:id="rId42"/>
    <p:sldId id="310" r:id="rId43"/>
    <p:sldId id="311" r:id="rId44"/>
    <p:sldId id="312" r:id="rId4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C0CB1-5E98-4D99-BEB4-86B6E2C19D2D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7337C-BB4B-434F-8857-EF360A0FF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55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73AF50-0367-4AA6-A578-18B484788D0B}" type="slidenum">
              <a:rPr lang="ru-RU" altLang="uk-UA"/>
              <a:pPr/>
              <a:t>14</a:t>
            </a:fld>
            <a:endParaRPr lang="ru-RU" altLang="uk-UA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alt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65969-0C0F-4EFF-A514-6D8CC2F12747}" type="slidenum">
              <a:rPr lang="ru-RU" altLang="uk-UA"/>
              <a:pPr/>
              <a:t>29</a:t>
            </a:fld>
            <a:endParaRPr lang="ru-RU" altLang="uk-UA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alt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EF22C8-E3AA-4409-848A-D14410E0B1EC}" type="slidenum">
              <a:rPr lang="ru-RU" altLang="uk-UA"/>
              <a:pPr/>
              <a:t>30</a:t>
            </a:fld>
            <a:endParaRPr lang="ru-RU" altLang="uk-UA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753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034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598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D681D6-0188-4FF9-8ABF-5B946C530CF5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3558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60D8E49-C36E-4647-8BFD-4378D552BA3B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69325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240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038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527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12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242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9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693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086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453DA-6081-4A8D-BAD4-C17B8C7D0899}" type="datetimeFigureOut">
              <a:rPr lang="uk-UA" smtClean="0"/>
              <a:t>03.04.2019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6F2B0-CFF7-4134-855D-B31A450C6F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58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1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03" y="0"/>
            <a:ext cx="6358827" cy="5085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6138684" cy="44958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5586" y="3170475"/>
            <a:ext cx="7452828" cy="3459579"/>
          </a:xfrm>
          <a:prstGeom prst="rect">
            <a:avLst/>
          </a:prstGeom>
        </p:spPr>
        <p:txBody>
          <a:bodyPr wrap="none">
            <a:prstTxWarp prst="textCurveDown">
              <a:avLst>
                <a:gd name="adj" fmla="val 45551"/>
              </a:avLst>
            </a:prstTxWarp>
            <a:spAutoFit/>
          </a:bodyPr>
          <a:lstStyle/>
          <a:p>
            <a:pPr algn="ctr"/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європейської цивілізації </a:t>
            </a:r>
            <a:endParaRPr lang="uk-UA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2860183"/>
            <a:ext cx="3960440" cy="1944216"/>
          </a:xfrm>
          <a:prstGeom prst="rect">
            <a:avLst/>
          </a:prstGeom>
        </p:spPr>
        <p:txBody>
          <a:bodyPr wrap="none">
            <a:prstTxWarp prst="textDoubleWave1">
              <a:avLst/>
            </a:prstTxWarp>
            <a:spAutoFit/>
          </a:bodyPr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Греція —колиска </a:t>
            </a:r>
          </a:p>
        </p:txBody>
      </p:sp>
    </p:spTree>
    <p:extLst>
      <p:ext uri="{BB962C8B-B14F-4D97-AF65-F5344CB8AC3E}">
        <p14:creationId xmlns:p14="http://schemas.microsoft.com/office/powerpoint/2010/main" val="24004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FFFF00"/>
                </a:solidFill>
              </a:rPr>
              <a:t>У греків є багато різних міфів. </a:t>
            </a:r>
            <a:br>
              <a:rPr lang="uk-UA" sz="3200" dirty="0" smtClean="0">
                <a:solidFill>
                  <a:srgbClr val="FFFF00"/>
                </a:solidFill>
              </a:rPr>
            </a:br>
            <a:r>
              <a:rPr lang="uk-UA" sz="3200" dirty="0" smtClean="0">
                <a:solidFill>
                  <a:srgbClr val="FFFF00"/>
                </a:solidFill>
              </a:rPr>
              <a:t>Один з них </a:t>
            </a:r>
            <a:r>
              <a:rPr lang="ru-RU" sz="3200" b="1" dirty="0">
                <a:solidFill>
                  <a:srgbClr val="FFFF00"/>
                </a:solidFill>
              </a:rPr>
              <a:t>«</a:t>
            </a:r>
            <a:r>
              <a:rPr lang="ru-RU" sz="3200" b="1" dirty="0" err="1">
                <a:solidFill>
                  <a:srgbClr val="FFFF00"/>
                </a:solidFill>
              </a:rPr>
              <a:t>Викрадення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Європи</a:t>
            </a:r>
            <a:r>
              <a:rPr lang="ru-RU" sz="3200" b="1" dirty="0">
                <a:solidFill>
                  <a:srgbClr val="FFFF00"/>
                </a:solidFill>
              </a:rPr>
              <a:t>»</a:t>
            </a:r>
            <a:r>
              <a:rPr lang="ru-RU" sz="3200" b="1" i="1" dirty="0">
                <a:solidFill>
                  <a:srgbClr val="FFFF00"/>
                </a:solidFill>
              </a:rPr>
              <a:t> </a:t>
            </a:r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3612" y="1772816"/>
            <a:ext cx="3960440" cy="4524315"/>
          </a:xfrm>
          <a:prstGeom prst="rect">
            <a:avLst/>
          </a:prstGeom>
          <a:solidFill>
            <a:srgbClr val="99663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Міф про викрадення Європи користується величезною популярністю у митців, які з цієї теми створили сотні картин і скульптур. </a:t>
            </a:r>
            <a:endParaRPr lang="uk-UA" sz="24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У </a:t>
            </a:r>
            <a:r>
              <a:rPr 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2007 р - 5 років валюти євро, на реверсі ювілейної срібної монети номіналом у 2</a:t>
            </a:r>
            <a:r>
              <a:rPr lang="uk-UA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євро зображено сюжет із міфу про викрадення Зевсом богині Європи.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53" y="1916832"/>
            <a:ext cx="3909159" cy="39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«</a:t>
            </a:r>
            <a:r>
              <a:rPr lang="ru-RU" sz="2800" b="1" dirty="0" err="1" smtClean="0">
                <a:solidFill>
                  <a:srgbClr val="FFFF00"/>
                </a:solidFill>
              </a:rPr>
              <a:t>Викрадення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Європи</a:t>
            </a:r>
            <a:r>
              <a:rPr lang="ru-RU" sz="2800" b="1" dirty="0" smtClean="0">
                <a:solidFill>
                  <a:srgbClr val="FFFF00"/>
                </a:solidFill>
              </a:rPr>
              <a:t>»</a:t>
            </a:r>
            <a:r>
              <a:rPr lang="ru-RU" sz="2800" b="1" i="1" dirty="0">
                <a:solidFill>
                  <a:srgbClr val="FFFF00"/>
                </a:solidFill>
              </a:rPr>
              <a:t> (фрагмент)</a:t>
            </a:r>
            <a:r>
              <a:rPr lang="ru-RU" sz="2800" b="1" dirty="0" smtClean="0">
                <a:solidFill>
                  <a:srgbClr val="FFFF00"/>
                </a:solidFill>
              </a:rPr>
              <a:t/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Рембрандт </a:t>
            </a:r>
            <a:r>
              <a:rPr lang="ru-RU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ван</a:t>
            </a:r>
            <a: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Рейн, </a:t>
            </a:r>
            <a:r>
              <a:rPr lang="ru-RU" sz="24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Нідерланди</a:t>
            </a:r>
            <a:endParaRPr lang="ru-RU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9" y="1484784"/>
            <a:ext cx="7947619" cy="498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926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</a:rPr>
              <a:t>Фонтан </a:t>
            </a:r>
            <a:r>
              <a:rPr lang="ru-RU" sz="3200" b="1" i="1" dirty="0">
                <a:solidFill>
                  <a:srgbClr val="FFFF00"/>
                </a:solidFill>
              </a:rPr>
              <a:t>«</a:t>
            </a:r>
            <a:r>
              <a:rPr lang="ru-RU" sz="3200" b="1" i="1" dirty="0" err="1">
                <a:solidFill>
                  <a:srgbClr val="FFFF00"/>
                </a:solidFill>
              </a:rPr>
              <a:t>Викрадення</a:t>
            </a:r>
            <a:r>
              <a:rPr lang="ru-RU" sz="3200" b="1" i="1" dirty="0">
                <a:solidFill>
                  <a:srgbClr val="FFFF00"/>
                </a:solidFill>
              </a:rPr>
              <a:t> </a:t>
            </a:r>
            <a:r>
              <a:rPr lang="ru-RU" sz="3200" b="1" i="1" dirty="0" err="1">
                <a:solidFill>
                  <a:srgbClr val="FFFF00"/>
                </a:solidFill>
              </a:rPr>
              <a:t>Європи</a:t>
            </a:r>
            <a:r>
              <a:rPr lang="ru-RU" sz="3200" b="1" i="1" dirty="0" smtClean="0">
                <a:solidFill>
                  <a:srgbClr val="FFFF00"/>
                </a:solidFill>
              </a:rPr>
              <a:t>», </a:t>
            </a:r>
            <a:br>
              <a:rPr lang="ru-RU" sz="3200" b="1" i="1" dirty="0" smtClean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Карл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Міллес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Стокгольм</a:t>
            </a: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Швеція</a:t>
            </a:r>
            <a:endParaRPr lang="ru-RU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0147"/>
            <a:ext cx="6336704" cy="504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33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260648"/>
            <a:ext cx="6030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"</a:t>
            </a:r>
            <a:r>
              <a:rPr lang="ru-RU" sz="3200" b="1" dirty="0" err="1">
                <a:solidFill>
                  <a:srgbClr val="FFFF00"/>
                </a:solidFill>
              </a:rPr>
              <a:t>Викрадення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Європи</a:t>
            </a:r>
            <a:r>
              <a:rPr lang="ru-RU" sz="3200" b="1" dirty="0" smtClean="0">
                <a:solidFill>
                  <a:srgbClr val="FFFF00"/>
                </a:solidFill>
              </a:rPr>
              <a:t>"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художник Валентин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Сєров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1006"/>
            <a:ext cx="7559769" cy="51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9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Грецькі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боги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мають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людську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подобу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вони як люди,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страждають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від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горя і </a:t>
            </a:r>
            <a:r>
              <a:rPr lang="ru-RU" altLang="uk-UA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радіють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від</a:t>
            </a:r>
            <a:r>
              <a:rPr lang="ru-RU" altLang="uk-UA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принад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життя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пристрасно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закохуються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і люто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ненавидять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здійснюють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безпрецедентні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подвиги і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дозволяють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собі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маленькі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людські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слабкості</a:t>
            </a:r>
            <a:r>
              <a:rPr lang="ru-RU" altLang="uk-UA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  <a:endParaRPr lang="ru-RU" altLang="uk-UA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34677"/>
            <a:ext cx="3960440" cy="4451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9169" y="3432108"/>
            <a:ext cx="55342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</a:rPr>
              <a:t>Працюємо в групах. </a:t>
            </a:r>
          </a:p>
          <a:p>
            <a:r>
              <a:rPr lang="uk-UA" sz="2800" dirty="0" smtClean="0">
                <a:solidFill>
                  <a:srgbClr val="FFFF00"/>
                </a:solidFill>
              </a:rPr>
              <a:t>Кожна група пригадує інформацію </a:t>
            </a:r>
          </a:p>
          <a:p>
            <a:r>
              <a:rPr lang="uk-UA" sz="2800" dirty="0" smtClean="0">
                <a:solidFill>
                  <a:srgbClr val="FFFF00"/>
                </a:solidFill>
              </a:rPr>
              <a:t>про  одного Грецького Бога </a:t>
            </a:r>
          </a:p>
          <a:p>
            <a:r>
              <a:rPr lang="uk-UA" sz="2800" dirty="0" smtClean="0">
                <a:solidFill>
                  <a:srgbClr val="FFFF00"/>
                </a:solidFill>
              </a:rPr>
              <a:t>та інформує нас.</a:t>
            </a:r>
            <a:endParaRPr lang="uk-UA" sz="2800" dirty="0">
              <a:solidFill>
                <a:srgbClr val="FFFF00"/>
              </a:solidFill>
            </a:endParaRPr>
          </a:p>
        </p:txBody>
      </p:sp>
      <p:pic>
        <p:nvPicPr>
          <p:cNvPr id="5" name="3 мин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5661248"/>
            <a:ext cx="1100313" cy="6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7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71948" y="246620"/>
            <a:ext cx="8286808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Жоден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народ не дав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світові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так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багато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у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всіх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областях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людської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діяльності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solidFill>
                <a:srgbClr val="92D05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solidFill>
                <a:srgbClr val="92D05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solidFill>
                <a:srgbClr val="92D05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solidFill>
                <a:srgbClr val="92D05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solidFill>
                <a:srgbClr val="92D05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/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Неможливо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навіть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перерахувати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сотні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видатних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імен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Їх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відкриття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праці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діяння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навічно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увійшли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світову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історію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науку, культуру, </a:t>
            </a:r>
            <a:r>
              <a:rPr lang="ru-RU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мистецтво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690916" y="1340768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Філософи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- Аристотель, Платон і Сократ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18" y="1721793"/>
            <a:ext cx="2939293" cy="3420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43018"/>
            <a:ext cx="2880320" cy="3247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27" y="1948848"/>
            <a:ext cx="3110773" cy="32355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80620" y="1340768"/>
            <a:ext cx="615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Математики -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Евклід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Піфагор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Архімед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1" y="1948848"/>
            <a:ext cx="7668344" cy="35740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93337" y="1355828"/>
            <a:ext cx="2812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Лікар</a:t>
            </a:r>
            <a:r>
              <a:rPr lang="ru-R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</a:t>
            </a:r>
            <a:r>
              <a:rPr lang="ru-RU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Гіппократ</a:t>
            </a:r>
            <a:r>
              <a:rPr lang="ru-R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546" y="1721793"/>
            <a:ext cx="3176022" cy="355092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95693" y="1355828"/>
            <a:ext cx="5153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Скульптори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Фідій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і Пракситель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6506" y="1643018"/>
            <a:ext cx="2830989" cy="38799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02432"/>
            <a:ext cx="2602705" cy="351605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30215" y="1355827"/>
            <a:ext cx="8670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Поети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письменники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і драматурги -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Есхіл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Гомер,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Езоп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5352" y="1297266"/>
            <a:ext cx="5573272" cy="45714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85" y="1052736"/>
            <a:ext cx="10222809" cy="68152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6" y="1948847"/>
            <a:ext cx="2998972" cy="36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00042"/>
            <a:ext cx="7962108" cy="1938992"/>
          </a:xfrm>
          <a:prstGeom prst="rect">
            <a:avLst/>
          </a:prstGeom>
          <a:solidFill>
            <a:srgbClr val="99663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Без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сумніву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саме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великий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вплив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на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наступні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покоління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зробило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мистецтво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Древньої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Греції</a:t>
            </a:r>
            <a:r>
              <a:rPr lang="ru-RU" sz="2000" b="1" i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ctr">
              <a:defRPr/>
            </a:pPr>
            <a:r>
              <a:rPr lang="ru-RU" sz="2000" b="1" i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Його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спокійна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велична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краса,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гармонія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ясність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служили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взірцем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джерелом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для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пізніших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епох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історії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культури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ctr">
              <a:defRPr/>
            </a:pP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 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Грецьку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старовину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називають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античністю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до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античності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також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відносять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Стародавній</a:t>
            </a:r>
            <a:r>
              <a:rPr lang="ru-RU" sz="2000" b="1" i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i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Рим.</a:t>
            </a:r>
            <a:endParaRPr lang="ru-RU" sz="2000" b="1" i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100" name="Picture 3" descr="D:\Картинки ИИ\mhk_1 (E)\Gymnasium\Cult XI\Viewers\Photo\L003\03_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647105"/>
            <a:ext cx="5791704" cy="379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413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625182" y="5221690"/>
            <a:ext cx="2189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0" dirty="0">
                <a:solidFill>
                  <a:srgbClr val="FFFF00"/>
                </a:solidFill>
              </a:rPr>
              <a:t>Храм Аполлона </a:t>
            </a:r>
            <a:endParaRPr lang="ru-RU" sz="2400" i="0" dirty="0" smtClean="0">
              <a:solidFill>
                <a:srgbClr val="FFFF00"/>
              </a:solidFill>
            </a:endParaRPr>
          </a:p>
          <a:p>
            <a:pPr algn="ctr"/>
            <a:r>
              <a:rPr lang="ru-RU" sz="2400" i="0" dirty="0" smtClean="0">
                <a:solidFill>
                  <a:srgbClr val="FFFF00"/>
                </a:solidFill>
              </a:rPr>
              <a:t>в </a:t>
            </a:r>
            <a:r>
              <a:rPr lang="ru-RU" sz="2400" i="0" dirty="0" err="1">
                <a:solidFill>
                  <a:srgbClr val="FFFF00"/>
                </a:solidFill>
              </a:rPr>
              <a:t>Ефесі</a:t>
            </a:r>
            <a:endParaRPr lang="ru-RU" sz="2400" i="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55427"/>
      </p:ext>
    </p:extLst>
  </p:cSld>
  <p:clrMapOvr>
    <a:masterClrMapping/>
  </p:clrMapOvr>
  <p:transition spd="slow" advClick="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3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303212" y="333375"/>
            <a:ext cx="84087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266C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Давній Греції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високого художнього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 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набула архітектура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Picture 4" descr="03_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1556792"/>
            <a:ext cx="6588224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048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00953" y="3327986"/>
            <a:ext cx="5189213" cy="11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10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369" y="260648"/>
            <a:ext cx="7534050" cy="1368152"/>
          </a:xfrm>
          <a:solidFill>
            <a:srgbClr val="99663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Архітектура Стародавньої Греції</a:t>
            </a:r>
            <a:r>
              <a:rPr lang="uk-UA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uk-UA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Найвище досягнення давньогрецької архітектури пов'язані з ансамблем Акрополя - громадського і культурного центру Афінської держави.</a:t>
            </a:r>
            <a:r>
              <a:rPr lang="uk-UA" sz="2800" dirty="0"/>
              <a:t/>
            </a:r>
            <a:br>
              <a:rPr lang="uk-UA" sz="2800" dirty="0"/>
            </a:br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0195"/>
            <a:ext cx="7920880" cy="5347805"/>
          </a:xfrm>
          <a:prstGeom prst="rect">
            <a:avLst/>
          </a:prstGeom>
          <a:noFill/>
          <a:ln>
            <a:noFill/>
          </a:ln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666673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5085184"/>
            <a:ext cx="8363272" cy="1540768"/>
          </a:xfrm>
          <a:solidFill>
            <a:srgbClr val="99663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високому</a:t>
            </a: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пагорбі</a:t>
            </a: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стоїть</a:t>
            </a: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головне з </a:t>
            </a:r>
            <a:r>
              <a:rPr lang="ru-RU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древніх</a:t>
            </a: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споруд</a:t>
            </a: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Парфенон.</a:t>
            </a:r>
          </a:p>
          <a:p>
            <a:pPr marL="0" indent="0" algn="ctr">
              <a:buNone/>
            </a:pPr>
            <a:r>
              <a:rPr lang="ru-RU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величний</a:t>
            </a: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храм, </a:t>
            </a:r>
            <a:r>
              <a:rPr lang="ru-RU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побудований</a:t>
            </a: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честь </a:t>
            </a:r>
            <a:r>
              <a:rPr lang="ru-RU" sz="20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богині</a:t>
            </a: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Афіни</a:t>
            </a:r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r>
              <a:rPr lang="ru-RU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Стародавні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греки </a:t>
            </a:r>
            <a:r>
              <a:rPr lang="ru-RU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вірили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що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будівля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храму </a:t>
            </a:r>
            <a:r>
              <a:rPr lang="ru-RU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представляє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будинок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божества. Парфенон - Храм </a:t>
            </a:r>
            <a:r>
              <a:rPr lang="ru-RU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Діви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Афіни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(</a:t>
            </a:r>
            <a:r>
              <a:rPr lang="ru-RU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Парфенос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17220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Головна </a:t>
            </a:r>
            <a:r>
              <a:rPr lang="ru-RU" sz="31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споруда</a:t>
            </a: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Акрополя - Парфенон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6" y="692696"/>
            <a:ext cx="8316416" cy="4421561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3153031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2607" y="-747464"/>
            <a:ext cx="8286778" cy="3011487"/>
          </a:xfrm>
        </p:spPr>
        <p:txBody>
          <a:bodyPr>
            <a:normAutofit/>
          </a:bodyPr>
          <a:lstStyle/>
          <a:p>
            <a:r>
              <a:rPr lang="ru-RU" sz="2800" b="1" i="1" dirty="0" err="1">
                <a:solidFill>
                  <a:srgbClr val="FFC000"/>
                </a:solidFill>
              </a:rPr>
              <a:t>Художній</a:t>
            </a:r>
            <a:r>
              <a:rPr lang="ru-RU" sz="2800" b="1" i="1" dirty="0">
                <a:solidFill>
                  <a:srgbClr val="FFC000"/>
                </a:solidFill>
              </a:rPr>
              <a:t> </a:t>
            </a:r>
            <a:r>
              <a:rPr lang="ru-RU" sz="2800" b="1" i="1" dirty="0" err="1">
                <a:solidFill>
                  <a:srgbClr val="FFC000"/>
                </a:solidFill>
              </a:rPr>
              <a:t>розвиток</a:t>
            </a:r>
            <a:r>
              <a:rPr lang="ru-RU" sz="2800" b="1" i="1" dirty="0">
                <a:solidFill>
                  <a:srgbClr val="FFC000"/>
                </a:solidFill>
              </a:rPr>
              <a:t> </a:t>
            </a:r>
            <a:r>
              <a:rPr lang="ru-RU" sz="2800" b="1" i="1" dirty="0" err="1">
                <a:solidFill>
                  <a:srgbClr val="FFC000"/>
                </a:solidFill>
              </a:rPr>
              <a:t>Європи</a:t>
            </a:r>
            <a:r>
              <a:rPr lang="ru-RU" sz="2800" b="1" i="1" dirty="0">
                <a:solidFill>
                  <a:srgbClr val="FFC000"/>
                </a:solidFill>
              </a:rPr>
              <a:t> </a:t>
            </a:r>
            <a:r>
              <a:rPr lang="ru-RU" sz="2800" b="1" i="1" dirty="0" err="1">
                <a:solidFill>
                  <a:srgbClr val="FFC000"/>
                </a:solidFill>
              </a:rPr>
              <a:t>починається</a:t>
            </a:r>
            <a:r>
              <a:rPr lang="ru-RU" sz="2800" b="1" i="1" dirty="0">
                <a:solidFill>
                  <a:srgbClr val="FFC000"/>
                </a:solidFill>
              </a:rPr>
              <a:t> з</a:t>
            </a:r>
            <a:br>
              <a:rPr lang="ru-RU" sz="2800" b="1" i="1" dirty="0">
                <a:solidFill>
                  <a:srgbClr val="FFC000"/>
                </a:solidFill>
              </a:rPr>
            </a:br>
            <a:r>
              <a:rPr lang="ru-RU" sz="2800" b="1" i="1" dirty="0" err="1">
                <a:solidFill>
                  <a:srgbClr val="FFC000"/>
                </a:solidFill>
              </a:rPr>
              <a:t>мистецтва</a:t>
            </a:r>
            <a:r>
              <a:rPr lang="ru-RU" sz="2800" b="1" i="1" dirty="0">
                <a:solidFill>
                  <a:srgbClr val="FFC000"/>
                </a:solidFill>
              </a:rPr>
              <a:t> </a:t>
            </a:r>
            <a:r>
              <a:rPr lang="ru-RU" sz="2800" b="1" i="1" dirty="0" err="1">
                <a:solidFill>
                  <a:srgbClr val="FFC000"/>
                </a:solidFill>
              </a:rPr>
              <a:t>Стародавньої</a:t>
            </a:r>
            <a:r>
              <a:rPr lang="ru-RU" sz="2800" b="1" i="1" dirty="0">
                <a:solidFill>
                  <a:srgbClr val="FFC000"/>
                </a:solidFill>
              </a:rPr>
              <a:t> </a:t>
            </a:r>
            <a:r>
              <a:rPr lang="ru-RU" sz="2800" b="1" i="1" dirty="0" err="1">
                <a:solidFill>
                  <a:srgbClr val="FFC000"/>
                </a:solidFill>
              </a:rPr>
              <a:t>Греції</a:t>
            </a:r>
            <a:r>
              <a:rPr lang="ru-RU" sz="2800" b="1" i="1" dirty="0" smtClean="0">
                <a:solidFill>
                  <a:srgbClr val="FFC000"/>
                </a:solidFill>
              </a:rPr>
              <a:t>.</a:t>
            </a:r>
            <a:r>
              <a:rPr lang="ru-RU" sz="2800" i="1" dirty="0" smtClean="0">
                <a:solidFill>
                  <a:srgbClr val="FFC000"/>
                </a:solidFill>
              </a:rPr>
              <a:t/>
            </a:r>
            <a:br>
              <a:rPr lang="ru-RU" sz="2800" i="1" dirty="0" smtClean="0">
                <a:solidFill>
                  <a:srgbClr val="FFC000"/>
                </a:solidFill>
              </a:rPr>
            </a:br>
            <a:r>
              <a:rPr lang="ru-RU" sz="2800" b="1" i="1" dirty="0" err="1" smtClean="0">
                <a:solidFill>
                  <a:srgbClr val="FFC000"/>
                </a:solidFill>
              </a:rPr>
              <a:t>Греція</a:t>
            </a:r>
            <a:r>
              <a:rPr lang="ru-RU" sz="2800" b="1" i="1" dirty="0" smtClean="0">
                <a:solidFill>
                  <a:srgbClr val="FFC000"/>
                </a:solidFill>
              </a:rPr>
              <a:t> - легендарна </a:t>
            </a:r>
            <a:r>
              <a:rPr lang="ru-RU" sz="2800" b="1" i="1" dirty="0" err="1" smtClean="0">
                <a:solidFill>
                  <a:srgbClr val="FFC000"/>
                </a:solidFill>
              </a:rPr>
              <a:t>стародавня</a:t>
            </a:r>
            <a:r>
              <a:rPr lang="ru-RU" sz="2800" b="1" i="1" dirty="0" smtClean="0">
                <a:solidFill>
                  <a:srgbClr val="FFC000"/>
                </a:solidFill>
              </a:rPr>
              <a:t> </a:t>
            </a:r>
            <a:r>
              <a:rPr lang="ru-RU" sz="2800" b="1" i="1" dirty="0" err="1" smtClean="0">
                <a:solidFill>
                  <a:srgbClr val="FFC000"/>
                </a:solidFill>
              </a:rPr>
              <a:t>Еллада</a:t>
            </a:r>
            <a:r>
              <a:rPr lang="ru-RU" sz="2800" b="1" i="1" dirty="0" smtClean="0">
                <a:solidFill>
                  <a:srgbClr val="FFC000"/>
                </a:solidFill>
              </a:rPr>
              <a:t>.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66" y="5193499"/>
            <a:ext cx="7416824" cy="152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37" y="1366211"/>
            <a:ext cx="7164288" cy="383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03_0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5322" y="991570"/>
            <a:ext cx="7260299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54000"/>
          </a:effec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827584" y="210790"/>
            <a:ext cx="77785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 споруди прикрашали </a:t>
            </a:r>
            <a:r>
              <a:rPr lang="uk-UA" sz="3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рельєфами</a:t>
            </a:r>
            <a:endParaRPr lang="ru-RU" sz="36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250773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19740"/>
            <a:ext cx="8286808" cy="9144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Неподалік</a:t>
            </a:r>
            <a:r>
              <a:rPr lang="ru-RU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Парфенона </a:t>
            </a:r>
            <a:br>
              <a:rPr lang="ru-RU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споруджений</a:t>
            </a:r>
            <a:r>
              <a:rPr lang="ru-RU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храм </a:t>
            </a:r>
            <a:r>
              <a:rPr lang="ru-RU" sz="28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Ерехтейон</a:t>
            </a:r>
            <a:endParaRPr lang="ru-RU" sz="2800" b="1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530253" y="5013176"/>
            <a:ext cx="8104984" cy="1584176"/>
          </a:xfrm>
          <a:prstGeom prst="rect">
            <a:avLst/>
          </a:prstGeom>
          <a:solidFill>
            <a:srgbClr val="996633"/>
          </a:solidFill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Храм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присвячений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одночасно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Афіні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Посейдону і легендарному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цареві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Ерехтею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 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побудований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тому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місці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де за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переказами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проходила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суперечка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Афіни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Посейдоном</a:t>
            </a:r>
          </a:p>
        </p:txBody>
      </p:sp>
      <p:pic>
        <p:nvPicPr>
          <p:cNvPr id="10244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10" y="908720"/>
            <a:ext cx="6624736" cy="4404256"/>
          </a:xfrm>
          <a:noFill/>
          <a:effectLst>
            <a:softEdge rad="6604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3" y="296283"/>
            <a:ext cx="328498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6" grpId="0"/>
      <p:bldP spid="10243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03_0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925520"/>
            <a:ext cx="7685463" cy="555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77800"/>
          </a:effectLst>
        </p:spPr>
      </p:pic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688361" y="404664"/>
            <a:ext cx="779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Храми збагачували </a:t>
            </a:r>
            <a:r>
              <a:rPr lang="uk-UA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статуями</a:t>
            </a:r>
            <a:endParaRPr lang="ru-RU" sz="2800" b="1" dirty="0">
              <a:solidFill>
                <a:schemeClr val="accent6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34362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76240"/>
            <a:ext cx="6408712" cy="516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4826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156176" y="4725144"/>
            <a:ext cx="201622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Парадні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ворота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Пропілеї</a:t>
            </a:r>
            <a:endParaRPr lang="ru-RU" sz="24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03703" y="13053"/>
            <a:ext cx="6110720" cy="52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03_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076" y="835397"/>
            <a:ext cx="7290556" cy="546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28600"/>
          </a:effectLst>
        </p:spPr>
      </p:pic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185492" y="251937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Храми оточували рядами колон</a:t>
            </a:r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6" y="6157935"/>
            <a:ext cx="4400550" cy="600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58" y="6144401"/>
            <a:ext cx="44005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04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85813" y="1000125"/>
            <a:ext cx="7500937" cy="5248275"/>
          </a:xfrm>
        </p:spPr>
        <p:txBody>
          <a:bodyPr>
            <a:normAutofit/>
          </a:bodyPr>
          <a:lstStyle/>
          <a:p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У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грецькій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архітектурі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виникло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три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ордерних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системи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Архітектурний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ордер -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це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певне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співвідношення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елементів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стійко-балкової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конструкції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(колона і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перекриття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),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їх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структура і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художня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обробка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Найпершим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став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доричний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ордер.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Він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відрізняється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простою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капітеллю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потужними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колонами,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розділеними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вертикальними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жолобками</a:t>
            </a:r>
            <a:r>
              <a:rPr lang="ru-RU" altLang="uk-UA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- канелюрами.</a:t>
            </a:r>
            <a:endParaRPr lang="ru-RU" altLang="uk-UA" sz="24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 descr="ф.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0789" y="748364"/>
            <a:ext cx="7474430" cy="53388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6098145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Ордери (дорійський, іонійський, коринфський)</a:t>
            </a:r>
          </a:p>
        </p:txBody>
      </p:sp>
    </p:spTree>
    <p:extLst>
      <p:ext uri="{BB962C8B-B14F-4D97-AF65-F5344CB8AC3E}">
        <p14:creationId xmlns:p14="http://schemas.microsoft.com/office/powerpoint/2010/main" val="16988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7" y="1688100"/>
            <a:ext cx="8549593" cy="4985900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5143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47564" y="260648"/>
            <a:ext cx="7848872" cy="1569660"/>
          </a:xfrm>
          <a:prstGeom prst="rect">
            <a:avLst/>
          </a:prstGeom>
          <a:solidFill>
            <a:srgbClr val="996633"/>
          </a:solidFill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Особливе місце в житті </a:t>
            </a:r>
            <a:r>
              <a:rPr lang="uk-UA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давніх </a:t>
            </a:r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греків посідав театр, 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що був суспільною інституцією і виконував виховні функції. </a:t>
            </a:r>
            <a:r>
              <a:rPr lang="uk-UA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У </a:t>
            </a:r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перекладі з грецької </a:t>
            </a:r>
            <a:r>
              <a:rPr lang="uk-UA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слово </a:t>
            </a:r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театр означає: 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місце для видовищ, </a:t>
            </a:r>
            <a:r>
              <a:rPr lang="uk-UA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видовище</a:t>
            </a:r>
            <a:endParaRPr lang="uk-UA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9357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43011" name="AutoShape 4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pic>
        <p:nvPicPr>
          <p:cNvPr id="43012" name="Picture 6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90" y="416454"/>
            <a:ext cx="90932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6326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33772" y="0"/>
            <a:ext cx="8229600" cy="1143000"/>
          </a:xfrm>
        </p:spPr>
        <p:txBody>
          <a:bodyPr/>
          <a:lstStyle/>
          <a:p>
            <a:r>
              <a:rPr lang="ru-RU" altLang="uk-UA" dirty="0">
                <a:solidFill>
                  <a:srgbClr val="FFFF00"/>
                </a:solidFill>
              </a:rPr>
              <a:t>Театр </a:t>
            </a:r>
            <a:r>
              <a:rPr lang="ru-RU" altLang="uk-UA" dirty="0" err="1" smtClean="0">
                <a:solidFill>
                  <a:srgbClr val="FFFF00"/>
                </a:solidFill>
              </a:rPr>
              <a:t>Діоніса</a:t>
            </a:r>
            <a:endParaRPr lang="ru-RU" altLang="uk-UA" dirty="0">
              <a:solidFill>
                <a:srgbClr val="FFFF00"/>
              </a:solidFill>
            </a:endParaRPr>
          </a:p>
        </p:txBody>
      </p:sp>
      <p:pic>
        <p:nvPicPr>
          <p:cNvPr id="18453" name="Picture 21" descr="af07101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371600"/>
            <a:ext cx="3505200" cy="261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54" name="Picture 22" descr="af07102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419600"/>
            <a:ext cx="2590800" cy="193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 descr="af51802i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371600"/>
            <a:ext cx="3505200" cy="2617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58" name="Picture 26" descr="t01018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3733800"/>
            <a:ext cx="2387600" cy="2657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1219200" y="3998913"/>
            <a:ext cx="14952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uk-UA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театр </a:t>
            </a:r>
            <a:r>
              <a:rPr lang="ru-RU" altLang="uk-UA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Діоніса</a:t>
            </a:r>
            <a:endParaRPr lang="ru-RU" altLang="uk-UA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6689725" y="3998913"/>
            <a:ext cx="1855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uk-UA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Акрополь </a:t>
            </a:r>
            <a:r>
              <a:rPr lang="ru-RU" altLang="uk-UA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і </a:t>
            </a:r>
            <a:r>
              <a:rPr lang="ru-RU" altLang="uk-UA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театр</a:t>
            </a:r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>
            <a:off x="5943600" y="5943600"/>
            <a:ext cx="16338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uk-UA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Театр в </a:t>
            </a:r>
            <a:r>
              <a:rPr lang="ru-RU" altLang="uk-UA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Афінах</a:t>
            </a:r>
            <a:endParaRPr lang="ru-RU" altLang="uk-UA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06072" cy="554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48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Грецьке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мистецтво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пройнятий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любов'ю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до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Людини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інтересом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до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її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внутрішнього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світу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Грецький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ідеал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людини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в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якому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втілені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духовна краса,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чарівність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молодість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і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здоров'я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«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Вдосконалюй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своє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тіло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і веди себе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гідно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» -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девіз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життя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грецького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жителя.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Чи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не до </a:t>
            </a:r>
            <a:r>
              <a:rPr lang="ru-RU" altLang="uk-UA" sz="28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всемогутніх</a:t>
            </a:r>
            <a:r>
              <a:rPr lang="ru-RU" altLang="uk-UA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богів</a:t>
            </a:r>
            <a:r>
              <a:rPr lang="ru-RU" altLang="uk-UA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звертали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вони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свої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погляди, </a:t>
            </a:r>
            <a:r>
              <a:rPr lang="ru-RU" altLang="uk-UA" sz="28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шукаючи</a:t>
            </a:r>
            <a:r>
              <a:rPr lang="ru-RU" altLang="uk-UA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собі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подібних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людей в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повсякденному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житті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серед</a:t>
            </a:r>
            <a:r>
              <a:rPr lang="ru-RU" altLang="uk-U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городян</a:t>
            </a:r>
            <a:endParaRPr lang="ru-RU" altLang="uk-UA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93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Це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невелика держава в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Південній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Європі</a:t>
            </a:r>
            <a:endParaRPr lang="ru-RU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292080" y="1700808"/>
            <a:ext cx="3394720" cy="4525963"/>
          </a:xfrm>
          <a:solidFill>
            <a:srgbClr val="996633"/>
          </a:solidFill>
          <a:ln w="38100">
            <a:solidFill>
              <a:schemeClr val="bg2">
                <a:lumMod val="50000"/>
              </a:schemeClr>
            </a:solidFill>
          </a:ln>
          <a:effectLst>
            <a:softEdge rad="0"/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У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ній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перетинаються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важливі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повітряні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і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морські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шляхи з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Європи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в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Азію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та Африку.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Води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чотирьох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морів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-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Егейского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Критського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Іонічного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і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Середземного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-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омивають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химерно </a:t>
            </a:r>
            <a:r>
              <a:rPr lang="ru-RU" sz="24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порізані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береги</a:t>
            </a:r>
            <a:endParaRPr lang="ru-RU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Содержимое 8" descr="160713133313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902" y="1453563"/>
            <a:ext cx="5083170" cy="4966075"/>
          </a:xfrm>
          <a:effectLst>
            <a:softEdge rad="5461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39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153400" cy="1401762"/>
          </a:xfrm>
        </p:spPr>
        <p:txBody>
          <a:bodyPr>
            <a:normAutofit/>
          </a:bodyPr>
          <a:lstStyle/>
          <a:p>
            <a:r>
              <a:rPr lang="ru-RU" alt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Інтерес</a:t>
            </a:r>
            <a:r>
              <a:rPr lang="ru-RU" alt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alt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alt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знайшов</a:t>
            </a:r>
            <a:r>
              <a:rPr lang="ru-RU" alt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яскраве</a:t>
            </a:r>
            <a:r>
              <a:rPr lang="ru-RU" alt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втілення</a:t>
            </a:r>
            <a:r>
              <a:rPr lang="ru-RU" alt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alt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скульптурних</a:t>
            </a:r>
            <a:r>
              <a:rPr lang="ru-RU" alt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творах</a:t>
            </a:r>
            <a:r>
              <a:rPr lang="ru-RU" alt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грецьких</a:t>
            </a:r>
            <a:r>
              <a:rPr lang="ru-RU" alt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майстрів</a:t>
            </a:r>
            <a:endParaRPr lang="ru-RU" alt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741167"/>
            <a:ext cx="3778250" cy="4536504"/>
          </a:xfrm>
          <a:solidFill>
            <a:srgbClr val="99663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endParaRPr lang="ru-RU" altLang="uk-UA" sz="24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uk-UA" sz="24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Улюблений</a:t>
            </a:r>
            <a:r>
              <a:rPr lang="ru-RU" altLang="uk-UA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образ античного скульптора -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стрункий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юнак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атлетичної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статури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якому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притаманні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«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всі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чесноти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». </a:t>
            </a:r>
            <a:endParaRPr lang="ru-RU" altLang="uk-UA" sz="24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uk-UA" sz="24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Його</a:t>
            </a:r>
            <a:r>
              <a:rPr lang="ru-RU" altLang="uk-UA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духовний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і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фізичний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вигляд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гармонійний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в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ньому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немає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нічого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зайвого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«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нічого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надміру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», тому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що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Людина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сприймалася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«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мірою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alt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всіх</a:t>
            </a:r>
            <a:r>
              <a:rPr lang="ru-RU" alt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речей»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49625" y="2257238"/>
            <a:ext cx="1239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uk-UA" sz="2800" b="1" dirty="0" err="1" smtClean="0">
                <a:solidFill>
                  <a:srgbClr val="FFFF00"/>
                </a:solidFill>
                <a:latin typeface="Arial" charset="0"/>
              </a:rPr>
              <a:t>Мірон</a:t>
            </a:r>
            <a:endParaRPr lang="ru-RU" altLang="uk-UA" sz="28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44180" y="2606471"/>
            <a:ext cx="1983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uk-UA" sz="3200" b="1" dirty="0" err="1" smtClean="0">
                <a:solidFill>
                  <a:srgbClr val="FFFF00"/>
                </a:solidFill>
                <a:latin typeface="Arial" charset="0"/>
              </a:rPr>
              <a:t>Поліклет</a:t>
            </a:r>
            <a:endParaRPr lang="ru-RU" altLang="uk-UA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9215" y="3424644"/>
            <a:ext cx="1900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uk-UA" sz="3200" b="1" dirty="0" err="1">
                <a:solidFill>
                  <a:srgbClr val="FFFF00"/>
                </a:solidFill>
                <a:latin typeface="Arial" charset="0"/>
              </a:rPr>
              <a:t>Леорхар</a:t>
            </a:r>
            <a:endParaRPr lang="ru-RU" altLang="uk-UA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07614" y="3934797"/>
            <a:ext cx="1816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uk-UA" sz="3600" b="1" dirty="0" err="1">
                <a:solidFill>
                  <a:srgbClr val="FFFF00"/>
                </a:solidFill>
                <a:latin typeface="Arial" charset="0"/>
              </a:rPr>
              <a:t>Скопас</a:t>
            </a:r>
            <a:endParaRPr lang="ru-RU" altLang="uk-UA" sz="3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73500" y="1559164"/>
            <a:ext cx="4343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Д</a:t>
            </a:r>
            <a:r>
              <a:rPr lang="uk-UA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авньогрецькі </a:t>
            </a: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скульптори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1. 🎨АНТИЧНАЯ скульптур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713" y="4797152"/>
            <a:ext cx="1996412" cy="112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440890"/>
            <a:ext cx="550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Греція дала нам  Олімпійські ігри.</a:t>
            </a:r>
            <a:endParaRPr lang="uk-UA" sz="28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40900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Тут більше а ніж дві з половиною тисяч років тому були проведені перші Олімпійські ігри – свято миру, мужності та краси.</a:t>
            </a:r>
            <a:endParaRPr lang="uk-UA"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8"/>
            <a:ext cx="5116150" cy="38890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20719"/>
            <a:ext cx="5231746" cy="3695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66" y="4797152"/>
            <a:ext cx="2663641" cy="12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4259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00125" y="928688"/>
            <a:ext cx="7429500" cy="5319712"/>
          </a:xfrm>
        </p:spPr>
        <p:txBody>
          <a:bodyPr>
            <a:normAutofit/>
          </a:bodyPr>
          <a:lstStyle/>
          <a:p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Чому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Грецію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називають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«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колискою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європейської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цивілізації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»?</a:t>
            </a:r>
          </a:p>
          <a:p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Яке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відображення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в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мистецтві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знайшли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міфологічні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уявлення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давніх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греків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?</a:t>
            </a:r>
          </a:p>
          <a:p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Чому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грецьке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мистецтво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пройняте</a:t>
            </a:r>
            <a:r>
              <a:rPr lang="ru-RU" altLang="uk-UA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любов'ю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до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людини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?</a:t>
            </a:r>
          </a:p>
          <a:p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Що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лежить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в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основі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давньогрецького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розуміння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ru-RU" altLang="uk-UA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краси</a:t>
            </a:r>
            <a:r>
              <a:rPr lang="ru-RU" altLang="uk-UA" dirty="0"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itchFamily="66" charset="0"/>
              </a:rPr>
              <a:t>?</a:t>
            </a:r>
            <a:endParaRPr lang="ru-RU" altLang="uk-UA" dirty="0" smtClean="0">
              <a:solidFill>
                <a:schemeClr val="accent6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8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4" y="548680"/>
            <a:ext cx="8731917" cy="58326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184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9" y="1676978"/>
            <a:ext cx="8546329" cy="48001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655" y="188640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Монастирі й замки Європи у романському стилі</a:t>
            </a:r>
            <a:r>
              <a:rPr lang="uk-U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uk-U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Базиліка —</a:t>
            </a:r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провідний тип церковних споруд.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719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Пригадайте, які риси притаманні романській епосі ?</a:t>
            </a:r>
            <a:endParaRPr lang="uk-UA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2. Романськи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976" y="1955944"/>
            <a:ext cx="3936436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4" y="1628800"/>
            <a:ext cx="3193847" cy="4725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5445225"/>
            <a:ext cx="4508195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Перевіряємо 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вашу уважність.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739799" y="3573016"/>
            <a:ext cx="517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ви </a:t>
            </a:r>
            <a:r>
              <a:rPr lang="uk-UA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запам♥ятали</a:t>
            </a:r>
            <a:r>
              <a:rPr lang="uk-UA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переглянувши відео?</a:t>
            </a:r>
            <a:endParaRPr lang="uk-UA" sz="32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836712"/>
            <a:ext cx="4941168" cy="4941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8084" y="836712"/>
            <a:ext cx="4680520" cy="4941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" y="5949280"/>
            <a:ext cx="8817944" cy="5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4509120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Нотр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-Дам де Парі у Франції — перший готичний собор, зразок синтезу мистецтв. Пізня «полум’яніюча» готика в Італії, Іспанії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97"/>
            <a:ext cx="6934200" cy="5061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5892" y="144259"/>
            <a:ext cx="36275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Готика</a:t>
            </a:r>
            <a:endParaRPr lang="uk-UA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39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Пригадайте, які риси притаманні готиці?</a:t>
            </a:r>
            <a:endParaRPr lang="uk-UA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5445225"/>
            <a:ext cx="4508195" cy="908720"/>
          </a:xfrm>
          <a:prstGeom prst="rect">
            <a:avLst/>
          </a:prstGeom>
        </p:spPr>
      </p:pic>
      <p:pic>
        <p:nvPicPr>
          <p:cNvPr id="7" name="Готик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1" y="1772815"/>
            <a:ext cx="4195515" cy="3146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4627052" cy="598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6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Перевіряємо 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вашу уважність.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739799" y="3573016"/>
            <a:ext cx="517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ви </a:t>
            </a:r>
            <a:r>
              <a:rPr lang="uk-UA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запам♥ятали</a:t>
            </a:r>
            <a:r>
              <a:rPr lang="uk-UA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переглянувши відео?</a:t>
            </a:r>
            <a:endParaRPr lang="uk-UA" sz="32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836712"/>
            <a:ext cx="4941168" cy="4941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8084" y="836712"/>
            <a:ext cx="4680520" cy="4941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" y="5949280"/>
            <a:ext cx="8817944" cy="5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9663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Греція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один </a:t>
            </a:r>
            <a:r>
              <a:rPr lang="ru-RU" sz="28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величезний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музей </a:t>
            </a:r>
            <a:r>
              <a:rPr lang="ru-RU" sz="28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стародавньої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середньовічної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історії</a:t>
            </a:r>
            <a:endParaRPr lang="ru-RU" sz="28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b1de825fb98e7a7b939cbdd4a786bf6f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500174"/>
            <a:ext cx="4059238" cy="4786345"/>
          </a:xfrm>
          <a:effectLst>
            <a:softEdge rad="254000"/>
          </a:effectLst>
        </p:spPr>
      </p:pic>
      <p:pic>
        <p:nvPicPr>
          <p:cNvPr id="6" name="Содержимое 5" descr="GR_Athen_Olympieion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6" y="1500174"/>
            <a:ext cx="4059238" cy="4929222"/>
          </a:xfrm>
          <a:effectLst>
            <a:softEdge rad="3556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 descr="P2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67" y="1196752"/>
            <a:ext cx="8554254" cy="5849062"/>
          </a:xfrm>
          <a:prstGeom prst="rect">
            <a:avLst/>
          </a:prstGeom>
          <a:effectLst>
            <a:softEdge rad="520700"/>
          </a:effectLst>
        </p:spPr>
      </p:pic>
    </p:spTree>
    <p:extLst>
      <p:ext uri="{BB962C8B-B14F-4D97-AF65-F5344CB8AC3E}">
        <p14:creationId xmlns:p14="http://schemas.microsoft.com/office/powerpoint/2010/main" val="25650796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1475656" y="620688"/>
            <a:ext cx="67407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Відпочинемо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пригадаємо цей твір. </a:t>
            </a:r>
          </a:p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чим він </a:t>
            </a:r>
            <a:r>
              <a:rPr lang="uk-UA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пов♥язаний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. Belle, В. Харчишин, О. Пономарьов, Фагот. Зірки в опері, 1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816" y="2043567"/>
            <a:ext cx="5112568" cy="4090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3547" y="2630831"/>
            <a:ext cx="6290077" cy="126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3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533902" y="476672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Нотр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-Дам де Парі у Франції — перший готичний собор, зразок синтезу мистецтв. </a:t>
            </a:r>
            <a:endParaRPr lang="uk-UA" sz="3200" dirty="0"/>
          </a:p>
        </p:txBody>
      </p:sp>
      <p:pic>
        <p:nvPicPr>
          <p:cNvPr id="5" name="5. Готический Собор Парижской Богоматери (Нотр-Дам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3254" y="2178398"/>
            <a:ext cx="4718322" cy="3560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2" y="1785032"/>
            <a:ext cx="3119735" cy="46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Перевіряємо 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вашу уважність.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739799" y="3573016"/>
            <a:ext cx="517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ви </a:t>
            </a:r>
            <a:r>
              <a:rPr lang="uk-UA" sz="32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запам♥ятали</a:t>
            </a:r>
            <a:r>
              <a:rPr lang="uk-UA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переглянувши відео?</a:t>
            </a:r>
            <a:endParaRPr lang="uk-UA" sz="32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836712"/>
            <a:ext cx="4941168" cy="4941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8084" y="836712"/>
            <a:ext cx="4680520" cy="4941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" y="5949280"/>
            <a:ext cx="8817944" cy="5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Заверши речення</a:t>
            </a:r>
            <a:endParaRPr lang="uk-UA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2471404"/>
            <a:ext cx="59046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 знаю, </a:t>
            </a:r>
            <a:r>
              <a:rPr lang="ru-RU" sz="4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що</a:t>
            </a:r>
            <a:r>
              <a:rPr lang="ru-RU" sz="4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…</a:t>
            </a:r>
          </a:p>
          <a:p>
            <a:pPr algn="ctr"/>
            <a:r>
              <a:rPr lang="ru-RU" sz="4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 </a:t>
            </a:r>
            <a:r>
              <a:rPr lang="ru-RU" sz="4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вважаю</a:t>
            </a:r>
            <a:r>
              <a:rPr lang="ru-RU" sz="4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…</a:t>
            </a:r>
          </a:p>
          <a:p>
            <a:pPr algn="ctr"/>
            <a:r>
              <a:rPr lang="ru-RU" sz="4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Ого!!!..</a:t>
            </a:r>
          </a:p>
          <a:p>
            <a:pPr algn="ctr"/>
            <a:r>
              <a:rPr lang="ru-RU" sz="4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Мені</a:t>
            </a:r>
            <a:r>
              <a:rPr lang="ru-RU" sz="4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4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сподобалось</a:t>
            </a:r>
            <a:r>
              <a:rPr lang="ru-RU" sz="4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…</a:t>
            </a:r>
          </a:p>
          <a:p>
            <a:pPr algn="ctr"/>
            <a:r>
              <a:rPr lang="ru-RU" sz="4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Хотілося</a:t>
            </a:r>
            <a:r>
              <a:rPr lang="ru-RU" sz="4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б </a:t>
            </a:r>
            <a:r>
              <a:rPr lang="ru-RU" sz="4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sz="4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9280"/>
            <a:ext cx="2126650" cy="676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357" y="5949280"/>
            <a:ext cx="2126650" cy="676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90" y="5949279"/>
            <a:ext cx="2126650" cy="676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949280"/>
            <a:ext cx="2126650" cy="676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62" y="489282"/>
            <a:ext cx="6336704" cy="10693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386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900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Autofit/>
          </a:bodyPr>
          <a:lstStyle/>
          <a:p>
            <a:pPr fontAlgn="base"/>
            <a:r>
              <a:rPr 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Юна красуня Європа, </a:t>
            </a:r>
            <a:r>
              <a:rPr lang="uk-UA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дочка </a:t>
            </a:r>
            <a:r>
              <a:rPr 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фінікійського царя </a:t>
            </a:r>
            <a:r>
              <a:rPr 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Агенора</a:t>
            </a:r>
            <a:r>
              <a:rPr 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онука Нептуна, одного разу збирала квіти на лузі біля моря. Побачивши гарну дівчину, Зевс вирішив її викрасти. Він перетворився на величезного білосніжного бика з блискучою шерстю і зігнутими, як серп, рогами і, прийшовши на луг, де Європа гралася з подругами, ліг до її ніг. Поглядом він запросив її підійнятися йому на спину. Нічого не підозрюючи, діва сідає на спину мирної тварини. Раптово бик скаженіє і стрімко кидається у хвилі. Європі не лишається нічого, як міцно триматися за роги. У відкритому морі, з появою дельфінів та інших морських тварин, які піднялися з </a:t>
            </a:r>
            <a:r>
              <a:rPr lang="uk-UA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дна</a:t>
            </a:r>
            <a:r>
              <a:rPr lang="uk-U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щоб вітати і супроводити бика, у Європи зникає найменший сумнів, що її викрадачем є бог. Дівчина кликала на допомогу, плакала. Подорож закінчилася не так і сумно, бо після висадки на Криті Європа від союзу із Зевсом народила трьох могутніх і мудрих синів.</a:t>
            </a:r>
            <a:endParaRPr lang="ru-RU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661248"/>
            <a:ext cx="970702" cy="90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6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1689286" y="357743"/>
            <a:ext cx="5752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Створюємо кластер до слова Греція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4363" y="3108942"/>
            <a:ext cx="1442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Греція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5288777" y="2132856"/>
            <a:ext cx="1227439" cy="9760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925908" y="1916832"/>
            <a:ext cx="360516" cy="10480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565393" y="1916832"/>
            <a:ext cx="0" cy="10480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2771800" y="2136993"/>
            <a:ext cx="929300" cy="9760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3844363" y="1916832"/>
            <a:ext cx="214970" cy="10710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468103" y="3432107"/>
            <a:ext cx="1480161" cy="20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288777" y="3755273"/>
            <a:ext cx="1227439" cy="763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925908" y="3957239"/>
            <a:ext cx="542195" cy="9839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3701100" y="3962364"/>
            <a:ext cx="382764" cy="1145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4565394" y="4109639"/>
            <a:ext cx="1" cy="1145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2771800" y="3760948"/>
            <a:ext cx="929301" cy="921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2195736" y="3470505"/>
            <a:ext cx="148063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ьная выноска 40"/>
          <p:cNvSpPr/>
          <p:nvPr/>
        </p:nvSpPr>
        <p:spPr>
          <a:xfrm>
            <a:off x="4191766" y="1033185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4576766" y="3957239"/>
            <a:ext cx="1" cy="1145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ьная выноска 42"/>
          <p:cNvSpPr/>
          <p:nvPr/>
        </p:nvSpPr>
        <p:spPr>
          <a:xfrm>
            <a:off x="5601816" y="1245032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ьная выноска 43"/>
          <p:cNvSpPr/>
          <p:nvPr/>
        </p:nvSpPr>
        <p:spPr>
          <a:xfrm>
            <a:off x="6732517" y="1857680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ьная выноска 44"/>
          <p:cNvSpPr/>
          <p:nvPr/>
        </p:nvSpPr>
        <p:spPr>
          <a:xfrm>
            <a:off x="7192941" y="3108942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Овальная выноска 45"/>
          <p:cNvSpPr/>
          <p:nvPr/>
        </p:nvSpPr>
        <p:spPr>
          <a:xfrm>
            <a:off x="6732517" y="4228996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ьная выноска 46"/>
          <p:cNvSpPr/>
          <p:nvPr/>
        </p:nvSpPr>
        <p:spPr>
          <a:xfrm>
            <a:off x="5445296" y="5090726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ьная выноска 47"/>
          <p:cNvSpPr/>
          <p:nvPr/>
        </p:nvSpPr>
        <p:spPr>
          <a:xfrm>
            <a:off x="4191766" y="5397050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Овальная выноска 48"/>
          <p:cNvSpPr/>
          <p:nvPr/>
        </p:nvSpPr>
        <p:spPr>
          <a:xfrm>
            <a:off x="2978082" y="1245032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Овальная выноска 49"/>
          <p:cNvSpPr/>
          <p:nvPr/>
        </p:nvSpPr>
        <p:spPr>
          <a:xfrm>
            <a:off x="1689286" y="1766595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Овальная выноска 50"/>
          <p:cNvSpPr/>
          <p:nvPr/>
        </p:nvSpPr>
        <p:spPr>
          <a:xfrm>
            <a:off x="1043608" y="3160149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Овальная выноска 51"/>
          <p:cNvSpPr/>
          <p:nvPr/>
        </p:nvSpPr>
        <p:spPr>
          <a:xfrm>
            <a:off x="1766252" y="4436777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Овальная выноска 52"/>
          <p:cNvSpPr/>
          <p:nvPr/>
        </p:nvSpPr>
        <p:spPr>
          <a:xfrm>
            <a:off x="2929963" y="5090726"/>
            <a:ext cx="914400" cy="612648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TextBox 53"/>
          <p:cNvSpPr txBox="1"/>
          <p:nvPr/>
        </p:nvSpPr>
        <p:spPr>
          <a:xfrm>
            <a:off x="3460980" y="6012138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Ваші асоціації</a:t>
            </a:r>
            <a:endParaRPr lang="uk-UA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Афіни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одна з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найдавніших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столиць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світу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налічує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кілька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тисячоліть</a:t>
            </a:r>
            <a:endParaRPr lang="ru-RU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51720" y="1628800"/>
            <a:ext cx="2818656" cy="4709120"/>
          </a:xfrm>
          <a:solidFill>
            <a:srgbClr val="996633"/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softEdge rad="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Столиця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Греції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отримала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свою </a:t>
            </a: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назву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на честь </a:t>
            </a: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Афіни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  </a:t>
            </a: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богині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мудрості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, яка за легендою </a:t>
            </a: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виграла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це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місто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в </a:t>
            </a: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якості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призу в </a:t>
            </a:r>
            <a:r>
              <a:rPr lang="ru-RU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поєдинку</a:t>
            </a:r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з Посейдоном.</a:t>
            </a:r>
            <a:endParaRPr lang="ru-RU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4075956" cy="5363957"/>
          </a:xfrm>
        </p:spPr>
      </p:pic>
      <p:sp>
        <p:nvSpPr>
          <p:cNvPr id="6" name="Прямоугольник 5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9935" y="3206279"/>
            <a:ext cx="4458072" cy="11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594" y="332656"/>
            <a:ext cx="8229600" cy="1237816"/>
          </a:xfrm>
          <a:solidFill>
            <a:srgbClr val="99663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толиця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Греції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величне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місто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з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яким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нерозривно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пов'язана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вся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її</a:t>
            </a:r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історія</a:t>
            </a:r>
            <a:endParaRPr lang="ru-RU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Содержимое 7" descr="0_6a85f_8783b34_X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43050"/>
            <a:ext cx="4059238" cy="4500593"/>
          </a:xfrm>
          <a:effectLst>
            <a:softEdge rad="292100"/>
          </a:effectLst>
        </p:spPr>
      </p:pic>
      <p:pic>
        <p:nvPicPr>
          <p:cNvPr id="9" name="Содержимое 8" descr="Historic_Ruins_old_1536_x_1024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643050"/>
            <a:ext cx="4059238" cy="4500594"/>
          </a:xfrm>
          <a:effectLst>
            <a:softEdge rad="2667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79259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7742" y="260648"/>
            <a:ext cx="7715304" cy="1569660"/>
          </a:xfrm>
          <a:prstGeom prst="rect">
            <a:avLst/>
          </a:prstGeom>
          <a:solidFill>
            <a:srgbClr val="99663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колишню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славу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древніх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греків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розкажуть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культурні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архітектурні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пам'ятки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вражають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своєю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величністю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старовиною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захоплюючі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грецькі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міфи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легенди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0" y="1711922"/>
            <a:ext cx="8352928" cy="5182225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19961" y="199092"/>
            <a:ext cx="7715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Які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твори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мистецтва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за сюжетами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міфів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Стародавньої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Греції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вам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відомі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 </a:t>
            </a:r>
            <a:endParaRPr lang="ru-RU" sz="2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Чи</a:t>
            </a: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є з-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поміж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них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ті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що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присвячені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Орфею?</a:t>
            </a:r>
          </a:p>
          <a:p>
            <a:pPr algn="ctr"/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Поцікавтеся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втіленням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образу Прометея у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творах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І. Франка, С. Людкевича та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інших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українських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митців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0793700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59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FFFF00"/>
                </a:solidFill>
              </a:rPr>
              <a:t>У греків є багато різних міфів. </a:t>
            </a:r>
            <a:br>
              <a:rPr lang="uk-UA" sz="3200" dirty="0" smtClean="0">
                <a:solidFill>
                  <a:srgbClr val="FFFF00"/>
                </a:solidFill>
              </a:rPr>
            </a:br>
            <a:r>
              <a:rPr lang="uk-UA" sz="3200" dirty="0" smtClean="0">
                <a:solidFill>
                  <a:srgbClr val="FFFF00"/>
                </a:solidFill>
              </a:rPr>
              <a:t>Один з них </a:t>
            </a:r>
            <a:r>
              <a:rPr lang="ru-RU" sz="3200" b="1" dirty="0">
                <a:solidFill>
                  <a:srgbClr val="FFFF00"/>
                </a:solidFill>
              </a:rPr>
              <a:t>«</a:t>
            </a:r>
            <a:r>
              <a:rPr lang="ru-RU" sz="3200" b="1" dirty="0" err="1">
                <a:solidFill>
                  <a:srgbClr val="FFFF00"/>
                </a:solidFill>
              </a:rPr>
              <a:t>Викрадення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Європи</a:t>
            </a:r>
            <a:r>
              <a:rPr lang="ru-RU" sz="3200" b="1" dirty="0">
                <a:solidFill>
                  <a:srgbClr val="FFFF00"/>
                </a:solidFill>
              </a:rPr>
              <a:t>»</a:t>
            </a:r>
            <a:r>
              <a:rPr lang="ru-RU" sz="3200" b="1" i="1" dirty="0">
                <a:solidFill>
                  <a:srgbClr val="FFFF00"/>
                </a:solidFill>
              </a:rPr>
              <a:t> </a:t>
            </a:r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902" y="119740"/>
            <a:ext cx="8856984" cy="662473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83804"/>
            <a:ext cx="7620000" cy="5648325"/>
          </a:xfrm>
          <a:prstGeom prst="rect">
            <a:avLst/>
          </a:prstGeom>
          <a:effectLst>
            <a:softEdge rad="546100"/>
          </a:effectLst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596336" y="90872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19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1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1036</Words>
  <Application>Microsoft Office PowerPoint</Application>
  <PresentationFormat>Экран (4:3)</PresentationFormat>
  <Paragraphs>130</Paragraphs>
  <Slides>44</Slides>
  <Notes>3</Notes>
  <HiddenSlides>1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Художній розвиток Європи починається з мистецтва Стародавньої Греції. Греція - легендарна стародавня Еллада.</vt:lpstr>
      <vt:lpstr>Це невелика держава в Південній Європі</vt:lpstr>
      <vt:lpstr>Греція - один величезний музей стародавньої та середньовічної історії</vt:lpstr>
      <vt:lpstr>Презентация PowerPoint</vt:lpstr>
      <vt:lpstr>Афіни, одна з найдавніших столиць світу, налічує кілька тисячоліть</vt:lpstr>
      <vt:lpstr>Столиця Греції, величне місто, з яким нерозривно пов'язана вся її історія</vt:lpstr>
      <vt:lpstr>Презентация PowerPoint</vt:lpstr>
      <vt:lpstr>У греків є багато різних міфів.  Один з них «Викрадення Європи» </vt:lpstr>
      <vt:lpstr>У греків є багато різних міфів.  Один з них «Викрадення Європи» </vt:lpstr>
      <vt:lpstr>«Викрадення Європи» (фрагмент)  Рембрандт ван Рейн, Нідерланди</vt:lpstr>
      <vt:lpstr>Фонтан «Викрадення Європи»,  Карл Міллес. Стокгольм, Швеція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Архітектура Стародавньої Греції. Найвище досягнення давньогрецької архітектури пов'язані з ансамблем Акрополя - громадського і культурного центру Афінської держави. </vt:lpstr>
      <vt:lpstr> Головна споруда Акрополя - Парфенон</vt:lpstr>
      <vt:lpstr>Презентация PowerPoint</vt:lpstr>
      <vt:lpstr>Неподалік від Парфенона  був споруджений храм Ерехтейон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Театр Діоніса</vt:lpstr>
      <vt:lpstr>Презентация PowerPoint</vt:lpstr>
      <vt:lpstr>Інтерес до Людини знайшов яскраве втілення в скульптурних творах грецьких майстрів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Пригадайте, які риси притаманні романській епосі ?</vt:lpstr>
      <vt:lpstr>Перевіряємо  вашу уважність.</vt:lpstr>
      <vt:lpstr>Презентация PowerPoint</vt:lpstr>
      <vt:lpstr>Пригадайте, які риси притаманні готиці?</vt:lpstr>
      <vt:lpstr>Перевіряємо  вашу уважність.</vt:lpstr>
      <vt:lpstr>Презентация PowerPoint</vt:lpstr>
      <vt:lpstr>Презентация PowerPoint</vt:lpstr>
      <vt:lpstr>Перевіряємо  вашу уважність.</vt:lpstr>
      <vt:lpstr>Заверши речення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Ваня-Хацкер</dc:creator>
  <cp:lastModifiedBy>Ваня-Хацкер</cp:lastModifiedBy>
  <cp:revision>53</cp:revision>
  <dcterms:created xsi:type="dcterms:W3CDTF">2019-04-01T19:37:02Z</dcterms:created>
  <dcterms:modified xsi:type="dcterms:W3CDTF">2019-04-03T21:12:49Z</dcterms:modified>
</cp:coreProperties>
</file>