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BDA0CF-3810-451F-88A3-1B2FBDCD13E3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CCB8EB-8022-476F-B6BD-007DDEE8399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0%BC%D0%B0%D1%80%D0%BE%D1%87%D0%BE%D1%8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1%83%D0%BD%D1%82_(%D0%BE%D0%B4%D0%B8%D0%BD%D0%B8%D1%86%D1%8F_%D0%BC%D0%B0%D1%81%D0%B8)" TargetMode="External"/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94%D0%B5%D0%BC%D0%BE%D0%BA%D1%80%D0%B0%D1%82%D1%96%D1%8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1%D0%B2%D0%BE%D0%B1%D0%BE%D0%B4%D0%B0" TargetMode="External"/><Relationship Id="rId5" Type="http://schemas.openxmlformats.org/officeDocument/2006/relationships/hyperlink" Target="https://uk.wikipedia.org/wiki/%D0%A1%D0%B8%D0%BC%D0%B2%D0%BE%D0%BB" TargetMode="External"/><Relationship Id="rId10" Type="http://schemas.openxmlformats.org/officeDocument/2006/relationships/hyperlink" Target="https://uk.wikipedia.org/wiki/%D0%94%D1%8E%D0%B9%D0%BC" TargetMode="External"/><Relationship Id="rId4" Type="http://schemas.openxmlformats.org/officeDocument/2006/relationships/hyperlink" Target="https://uk.wikipedia.org/wiki/%D0%A1%D0%A8%D0%90" TargetMode="External"/><Relationship Id="rId9" Type="http://schemas.openxmlformats.org/officeDocument/2006/relationships/hyperlink" Target="https://uk.wikipedia.org/wiki/%D0%A2%D0%BE%D0%BD%D0%BD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8%D1%81%D0%B0%D0%BD%D0%BA%D0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71438"/>
            <a:ext cx="8929718" cy="2500306"/>
          </a:xfrm>
        </p:spPr>
        <p:txBody>
          <a:bodyPr>
            <a:normAutofit/>
          </a:bodyPr>
          <a:lstStyle/>
          <a:p>
            <a:r>
              <a:rPr lang="uk-UA" sz="4900" b="1" dirty="0">
                <a:latin typeface="Arial Black" pitchFamily="34" charset="0"/>
              </a:rPr>
              <a:t>Архітектура, скульптура  Північної Америки</a:t>
            </a:r>
            <a:endParaRPr lang="ru-RU" sz="4900" dirty="0">
              <a:latin typeface="Arial Black" pitchFamily="34" charset="0"/>
            </a:endParaRPr>
          </a:p>
        </p:txBody>
      </p:sp>
      <p:pic>
        <p:nvPicPr>
          <p:cNvPr id="5" name="Рисунок 1" descr="11.jpg"/>
          <p:cNvPicPr>
            <a:picLocks noChangeAspect="1"/>
          </p:cNvPicPr>
          <p:nvPr/>
        </p:nvPicPr>
        <p:blipFill>
          <a:blip r:embed="rId2"/>
          <a:srcRect l="26562" t="53125" r="26563" b="3125"/>
          <a:stretch>
            <a:fillRect/>
          </a:stretch>
        </p:blipFill>
        <p:spPr bwMode="auto">
          <a:xfrm>
            <a:off x="4572000" y="3500438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3.jpg"/>
          <p:cNvPicPr>
            <a:picLocks noChangeAspect="1"/>
          </p:cNvPicPr>
          <p:nvPr/>
        </p:nvPicPr>
        <p:blipFill>
          <a:blip r:embed="rId3"/>
          <a:srcRect l="26562" t="46875" r="27343" b="3125"/>
          <a:stretch>
            <a:fillRect/>
          </a:stretch>
        </p:blipFill>
        <p:spPr bwMode="auto">
          <a:xfrm>
            <a:off x="142844" y="3214686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rcRect l="21094" t="43750" r="21093" b="2083"/>
          <a:stretch>
            <a:fillRect/>
          </a:stretch>
        </p:blipFill>
        <p:spPr bwMode="auto">
          <a:xfrm>
            <a:off x="3571868" y="500042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85728"/>
            <a:ext cx="3071834" cy="6000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  <a:latin typeface="Arial Narrow" pitchFamily="34" charset="0"/>
              </a:rPr>
              <a:t>Меморіал Т.Г.Шевченка у </a:t>
            </a:r>
            <a:r>
              <a:rPr lang="uk-UA" sz="3200" b="1" dirty="0" err="1">
                <a:solidFill>
                  <a:srgbClr val="7030A0"/>
                </a:solidFill>
                <a:latin typeface="Arial Narrow" pitchFamily="34" charset="0"/>
              </a:rPr>
              <a:t>Вашінгтоні</a:t>
            </a:r>
            <a:endParaRPr lang="uk-UA" sz="3200" b="1" dirty="0">
              <a:solidFill>
                <a:srgbClr val="7030A0"/>
              </a:solidFill>
              <a:latin typeface="Arial Narrow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  <a:latin typeface="Arial Narrow" pitchFamily="34" charset="0"/>
              </a:rPr>
              <a:t>Автор - </a:t>
            </a:r>
            <a:r>
              <a:rPr lang="uk-UA" sz="3200" b="1" dirty="0" err="1">
                <a:solidFill>
                  <a:srgbClr val="7030A0"/>
                </a:solidFill>
                <a:latin typeface="Arial Narrow" pitchFamily="34" charset="0"/>
              </a:rPr>
              <a:t>Лео</a:t>
            </a:r>
            <a:r>
              <a:rPr lang="uk-UA" sz="3200" b="1" dirty="0">
                <a:solidFill>
                  <a:srgbClr val="7030A0"/>
                </a:solidFill>
                <a:latin typeface="Arial Narrow" pitchFamily="34" charset="0"/>
              </a:rPr>
              <a:t> Мол </a:t>
            </a:r>
          </a:p>
          <a:p>
            <a:pPr algn="ctr">
              <a:buFont typeface="Wingdings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  <a:latin typeface="Arial Narrow" pitchFamily="34" charset="0"/>
              </a:rPr>
              <a:t>Присвята до 150-річчя поета</a:t>
            </a:r>
          </a:p>
          <a:p>
            <a:pPr algn="ctr">
              <a:buFont typeface="Wingdings" pitchFamily="2" charset="2"/>
              <a:buChar char="v"/>
            </a:pPr>
            <a:r>
              <a:rPr lang="uk-UA" sz="3200" b="1" dirty="0">
                <a:solidFill>
                  <a:srgbClr val="7030A0"/>
                </a:solidFill>
                <a:latin typeface="Arial Narrow" pitchFamily="34" charset="0"/>
              </a:rPr>
              <a:t>Поряд стела з рельєфом Прометея</a:t>
            </a:r>
            <a:endParaRPr lang="ru-RU" sz="3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Безымянный.jpg"/>
          <p:cNvPicPr>
            <a:picLocks noChangeAspect="1"/>
          </p:cNvPicPr>
          <p:nvPr/>
        </p:nvPicPr>
        <p:blipFill>
          <a:blip r:embed="rId2"/>
          <a:srcRect t="-689" r="19815" b="9681"/>
          <a:stretch>
            <a:fillRect/>
          </a:stretch>
        </p:blipFill>
        <p:spPr bwMode="auto">
          <a:xfrm>
            <a:off x="5964243" y="3429000"/>
            <a:ext cx="317978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52400"/>
            <a:ext cx="6786610" cy="6276996"/>
          </a:xfrm>
        </p:spPr>
        <p:txBody>
          <a:bodyPr>
            <a:normAutofit/>
          </a:bodyPr>
          <a:lstStyle/>
          <a:p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Розквіт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неокласицизму</a:t>
            </a:r>
            <a:r>
              <a:rPr lang="ru-RU" sz="27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США,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який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припав на 1780-1860-і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рр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був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тісно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пов’язаний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політичним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статусом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молодої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республіки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Один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найбільш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впливових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президентів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Сполучених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Штатів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Томас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Джефферсон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Його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проект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Капітолію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Річмонді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став першим в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Америці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суспільним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будинком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який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наслідував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храмовій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архітектурі</a:t>
            </a:r>
            <a: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ru-RU" sz="2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ru-RU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29264"/>
            <a:ext cx="3786198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Капітолій</a:t>
            </a:r>
            <a:r>
              <a:rPr lang="ru-RU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Вашингтон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(1792-1817рр.)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5.jpg"/>
          <p:cNvPicPr>
            <a:picLocks noChangeAspect="1"/>
          </p:cNvPicPr>
          <p:nvPr/>
        </p:nvPicPr>
        <p:blipFill>
          <a:blip r:embed="rId2"/>
          <a:srcRect l="4687" t="22916" r="12499" b="61459"/>
          <a:stretch>
            <a:fillRect/>
          </a:stretch>
        </p:blipFill>
        <p:spPr bwMode="auto">
          <a:xfrm>
            <a:off x="428596" y="0"/>
            <a:ext cx="757242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071546"/>
            <a:ext cx="7715304" cy="21431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/>
              <a:t>На куполі стоїть 6-метрова статуя Свободи</a:t>
            </a:r>
          </a:p>
          <a:p>
            <a:r>
              <a:rPr lang="uk-UA" sz="2400" b="1" dirty="0"/>
              <a:t>Вага купола – 4 тис. тонн</a:t>
            </a:r>
          </a:p>
          <a:p>
            <a:r>
              <a:rPr lang="uk-UA" sz="2400" b="1" dirty="0"/>
              <a:t>Фрески відображають 200-річну історію держави</a:t>
            </a:r>
          </a:p>
          <a:p>
            <a:r>
              <a:rPr lang="uk-UA" sz="2400" b="1" dirty="0"/>
              <a:t>Щоб не затуляти величну </a:t>
            </a:r>
            <a:r>
              <a:rPr lang="uk-UA" sz="2400" b="1"/>
              <a:t>будівлю, навколо </a:t>
            </a:r>
            <a:r>
              <a:rPr lang="uk-UA" sz="2400" b="1" dirty="0"/>
              <a:t>нема ніяких забудов</a:t>
            </a:r>
            <a:endParaRPr lang="ru-RU" sz="2400" b="1" dirty="0"/>
          </a:p>
        </p:txBody>
      </p:sp>
      <p:pic>
        <p:nvPicPr>
          <p:cNvPr id="1026" name="Рисунок 4" descr="4.jpg"/>
          <p:cNvPicPr>
            <a:picLocks noChangeAspect="1" noChangeArrowheads="1"/>
          </p:cNvPicPr>
          <p:nvPr/>
        </p:nvPicPr>
        <p:blipFill>
          <a:blip r:embed="rId3"/>
          <a:srcRect l="46178" t="40778" r="1546" b="4060"/>
          <a:stretch>
            <a:fillRect/>
          </a:stretch>
        </p:blipFill>
        <p:spPr bwMode="auto">
          <a:xfrm>
            <a:off x="2928926" y="2786058"/>
            <a:ext cx="5004704" cy="395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3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C00000"/>
                </a:solidFill>
                <a:latin typeface="Monotype Corsiva" pitchFamily="66" charset="0"/>
              </a:rPr>
              <a:t>мистецька  течія </a:t>
            </a: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uk-UA" sz="3200" b="1" i="1" dirty="0">
                <a:solidFill>
                  <a:srgbClr val="C00000"/>
                </a:solidFill>
                <a:latin typeface="Monotype Corsiva" pitchFamily="66" charset="0"/>
              </a:rPr>
              <a:t>ар-деко –  синтез модерну</a:t>
            </a: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uk-UA" sz="3200" b="1" i="1" dirty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ru-RU" sz="3200" b="1" i="1" dirty="0" err="1">
                <a:solidFill>
                  <a:srgbClr val="C00000"/>
                </a:solidFill>
                <a:latin typeface="Monotype Corsiva" pitchFamily="66" charset="0"/>
              </a:rPr>
              <a:t>неокласицизму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1" descr="9.jpg"/>
          <p:cNvPicPr>
            <a:picLocks noChangeAspect="1"/>
          </p:cNvPicPr>
          <p:nvPr/>
        </p:nvPicPr>
        <p:blipFill>
          <a:blip r:embed="rId2"/>
          <a:srcRect l="2343" t="45833" r="2343" b="4167"/>
          <a:stretch>
            <a:fillRect/>
          </a:stretch>
        </p:blipFill>
        <p:spPr bwMode="auto">
          <a:xfrm>
            <a:off x="214282" y="3429000"/>
            <a:ext cx="87154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1500174"/>
            <a:ext cx="7358114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16-поверховий  хмарочос</a:t>
            </a:r>
            <a:r>
              <a:rPr lang="uk-UA" sz="3600" b="1" dirty="0"/>
              <a:t>  </a:t>
            </a:r>
            <a:r>
              <a:rPr lang="uk-UA" sz="3600" b="1" dirty="0" err="1"/>
              <a:t>Гарант-білдінг</a:t>
            </a:r>
            <a:r>
              <a:rPr lang="uk-UA" sz="3600" b="1" dirty="0"/>
              <a:t>  в  </a:t>
            </a:r>
            <a:r>
              <a:rPr lang="uk-UA" sz="3600" b="1" dirty="0" err="1"/>
              <a:t>Буффало</a:t>
            </a:r>
            <a:r>
              <a:rPr lang="uk-UA" sz="3600" b="1" dirty="0"/>
              <a:t>  (1994) архітектора  Луїса  </a:t>
            </a:r>
            <a:r>
              <a:rPr lang="uk-UA" sz="3600" b="1" dirty="0" err="1"/>
              <a:t>Саллівана</a:t>
            </a:r>
            <a:endParaRPr lang="ru-RU" sz="3600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rcRect l="7031" t="51041" r="3125" b="4166"/>
          <a:stretch>
            <a:fillRect/>
          </a:stretch>
        </p:blipFill>
        <p:spPr bwMode="auto">
          <a:xfrm>
            <a:off x="500034" y="3643314"/>
            <a:ext cx="82153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88582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>
                <a:latin typeface="Arial Narrow" pitchFamily="34" charset="0"/>
              </a:rPr>
              <a:t>Вільям </a:t>
            </a:r>
            <a:r>
              <a:rPr lang="uk-UA" sz="2800" b="1" dirty="0" err="1">
                <a:latin typeface="Arial Narrow" pitchFamily="34" charset="0"/>
              </a:rPr>
              <a:t>ван</a:t>
            </a:r>
            <a:r>
              <a:rPr lang="uk-UA" sz="2800" b="1" dirty="0">
                <a:latin typeface="Arial Narrow" pitchFamily="34" charset="0"/>
              </a:rPr>
              <a:t> </a:t>
            </a:r>
            <a:r>
              <a:rPr lang="uk-UA" sz="2800" b="1" dirty="0" err="1">
                <a:latin typeface="Arial Narrow" pitchFamily="34" charset="0"/>
              </a:rPr>
              <a:t>Аллен</a:t>
            </a:r>
            <a:r>
              <a:rPr lang="uk-UA" sz="2800" b="1" dirty="0">
                <a:latin typeface="Arial Narrow" pitchFamily="34" charset="0"/>
              </a:rPr>
              <a:t> – побудував у 1930 р. для відомого автомобільного концерну хмарочос – </a:t>
            </a:r>
            <a:r>
              <a:rPr lang="uk-UA" sz="2800" b="1" dirty="0" err="1">
                <a:latin typeface="Arial Narrow" pitchFamily="34" charset="0"/>
              </a:rPr>
              <a:t>Крейслер</a:t>
            </a:r>
            <a:r>
              <a:rPr lang="uk-UA" sz="2800" b="1" dirty="0">
                <a:latin typeface="Arial Narrow" pitchFamily="34" charset="0"/>
              </a:rPr>
              <a:t> </a:t>
            </a:r>
            <a:r>
              <a:rPr lang="uk-UA" sz="2800" b="1" dirty="0" err="1">
                <a:latin typeface="Arial Narrow" pitchFamily="34" charset="0"/>
              </a:rPr>
              <a:t>білдінг</a:t>
            </a:r>
            <a:r>
              <a:rPr lang="uk-UA" sz="2800" b="1" dirty="0">
                <a:latin typeface="Arial Narrow" pitchFamily="34" charset="0"/>
              </a:rPr>
              <a:t> висотою 320 метрів.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atin typeface="Arial Narrow" pitchFamily="34" charset="0"/>
              </a:rPr>
              <a:t>«Красуня </a:t>
            </a:r>
            <a:r>
              <a:rPr lang="uk-UA" sz="2800" b="1" dirty="0" err="1">
                <a:latin typeface="Arial Narrow" pitchFamily="34" charset="0"/>
              </a:rPr>
              <a:t>Манхеттена</a:t>
            </a:r>
            <a:r>
              <a:rPr lang="uk-UA" sz="2800" b="1" dirty="0">
                <a:latin typeface="Arial Narrow" pitchFamily="34" charset="0"/>
              </a:rPr>
              <a:t>» визнана найвищим  архітектурним вираженням епохи 1920-х років. </a:t>
            </a:r>
          </a:p>
          <a:p>
            <a:r>
              <a:rPr lang="uk-UA" sz="2800" dirty="0">
                <a:solidFill>
                  <a:srgbClr val="002060"/>
                </a:solidFill>
                <a:latin typeface="Arial Black" pitchFamily="34" charset="0"/>
              </a:rPr>
              <a:t>*Сталеві хромовані голові орлів – емблема  </a:t>
            </a:r>
            <a:r>
              <a:rPr lang="uk-UA" sz="2800" dirty="0" err="1">
                <a:solidFill>
                  <a:srgbClr val="002060"/>
                </a:solidFill>
                <a:latin typeface="Arial Black" pitchFamily="34" charset="0"/>
              </a:rPr>
              <a:t>Крейслера</a:t>
            </a:r>
            <a:r>
              <a:rPr lang="uk-UA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uk-UA" dirty="0"/>
              <a:t> </a:t>
            </a:r>
          </a:p>
          <a:p>
            <a:endParaRPr lang="uk-UA" dirty="0"/>
          </a:p>
          <a:p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Empire State Building 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421" y="357166"/>
            <a:ext cx="1733545" cy="60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657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Емпа́йр-Сте́йт-Білдінг</a:t>
            </a:r>
            <a:r>
              <a:rPr lang="en-US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 tooltip="Хмарочос"/>
              </a:rPr>
              <a:t>хмарочос</a:t>
            </a:r>
            <a:r>
              <a:rPr lang="en-US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висотою 381 м (448</a:t>
            </a:r>
            <a:r>
              <a:rPr lang="en-US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 з антеною) має 102 поверхи. </a:t>
            </a:r>
          </a:p>
          <a:p>
            <a:r>
              <a:rPr lang="uk-UA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Зараз вершину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Емпайр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Стейт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Білдінг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як базу для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своїх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передавачів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практично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всі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теле-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радіостанції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Нью-Йорка.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1435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cs typeface="Arabic Typesetting" pitchFamily="66" charset="-78"/>
              </a:rPr>
              <a:t>К</a:t>
            </a:r>
            <a:r>
              <a:rPr lang="ru-RU" sz="3200" b="1" i="1" dirty="0" err="1">
                <a:solidFill>
                  <a:srgbClr val="002060"/>
                </a:solidFill>
                <a:cs typeface="Arabic Typesetting" pitchFamily="66" charset="-78"/>
              </a:rPr>
              <a:t>оролівський</a:t>
            </a:r>
            <a:r>
              <a:rPr lang="ru-RU" sz="3200" b="1" i="1" dirty="0">
                <a:solidFill>
                  <a:srgbClr val="002060"/>
                </a:solidFill>
                <a:cs typeface="Arabic Typesetting" pitchFamily="66" charset="-78"/>
              </a:rPr>
              <a:t> музей </a:t>
            </a:r>
            <a:r>
              <a:rPr lang="ru-RU" sz="3200" b="1" i="1" dirty="0" err="1">
                <a:solidFill>
                  <a:srgbClr val="002060"/>
                </a:solidFill>
                <a:cs typeface="Arabic Typesetting" pitchFamily="66" charset="-78"/>
              </a:rPr>
              <a:t>Онтаріо</a:t>
            </a:r>
            <a:r>
              <a:rPr lang="uk-UA" sz="3200" b="1" i="1" dirty="0">
                <a:solidFill>
                  <a:srgbClr val="002060"/>
                </a:solidFill>
                <a:cs typeface="Arabic Typesetting" pitchFamily="66" charset="-78"/>
              </a:rPr>
              <a:t> в Торонто -</a:t>
            </a:r>
            <a:r>
              <a:rPr lang="uk-UA" sz="3200" i="1" dirty="0">
                <a:solidFill>
                  <a:srgbClr val="002060"/>
                </a:solidFill>
                <a:cs typeface="Arabic Typesetting" pitchFamily="66" charset="-78"/>
              </a:rPr>
              <a:t> п`ятий за величиною музей північноамериканського континенту, відомий  своєю колекцією динозаврів і творів азіатського і африканського мистецтва</a:t>
            </a:r>
            <a:endParaRPr lang="ru-RU" sz="3200" i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19458" name="Рисунок 4" descr="korolevskij-muzej-ontario-02"/>
          <p:cNvPicPr>
            <a:picLocks noChangeAspect="1" noChangeArrowheads="1"/>
          </p:cNvPicPr>
          <p:nvPr/>
        </p:nvPicPr>
        <p:blipFill>
          <a:blip r:embed="rId2"/>
          <a:srcRect t="3033" r="5759" b="-2744"/>
          <a:stretch>
            <a:fillRect/>
          </a:stretch>
        </p:blipFill>
        <p:spPr bwMode="auto">
          <a:xfrm>
            <a:off x="4056404" y="3214686"/>
            <a:ext cx="4658976" cy="29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29190" y="1142985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архітектурний</a:t>
            </a:r>
            <a:r>
              <a:rPr lang="ru-RU" sz="2800" dirty="0"/>
              <a:t> шедевр </a:t>
            </a:r>
            <a:r>
              <a:rPr lang="ru-RU" sz="2800" dirty="0" err="1"/>
              <a:t>створений</a:t>
            </a:r>
            <a:r>
              <a:rPr lang="ru-RU" sz="2800" dirty="0"/>
              <a:t> </a:t>
            </a:r>
            <a:r>
              <a:rPr lang="ru-RU" sz="2800" dirty="0" err="1"/>
              <a:t>Даніелем</a:t>
            </a:r>
            <a:r>
              <a:rPr lang="ru-RU" sz="2800" dirty="0"/>
              <a:t> </a:t>
            </a:r>
            <a:r>
              <a:rPr lang="ru-RU" sz="2800" dirty="0" err="1"/>
              <a:t>Лібескіндом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 descr="Statue of Liberty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785794"/>
            <a:ext cx="34290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54292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Статуя </a:t>
            </a:r>
            <a:r>
              <a:rPr lang="uk-UA" sz="2400" b="1" dirty="0" err="1">
                <a:solidFill>
                  <a:srgbClr val="FFFF00"/>
                </a:solidFill>
              </a:rPr>
              <a:t>Свобо́ди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uk-UA" sz="2400" b="1" dirty="0">
                <a:solidFill>
                  <a:srgbClr val="FFFF00"/>
                </a:solidFill>
              </a:rPr>
              <a:t>(</a:t>
            </a:r>
            <a:r>
              <a:rPr lang="uk-UA" sz="2400" b="1" dirty="0">
                <a:solidFill>
                  <a:srgbClr val="FFFF00"/>
                </a:solidFill>
                <a:hlinkClick r:id="rId3" tooltip="Англійська мова"/>
              </a:rPr>
              <a:t>англ.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ru-RU" sz="2400" b="1" dirty="0" err="1">
                <a:solidFill>
                  <a:srgbClr val="FFFF00"/>
                </a:solidFill>
              </a:rPr>
              <a:t>Statue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of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Liberty</a:t>
            </a:r>
            <a:r>
              <a:rPr lang="uk-UA" sz="2400" b="1" dirty="0">
                <a:solidFill>
                  <a:srgbClr val="FFFF00"/>
                </a:solidFill>
              </a:rPr>
              <a:t>)— національний пам'ятник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uk-UA" sz="2400" b="1" dirty="0">
                <a:solidFill>
                  <a:srgbClr val="FFFF00"/>
                </a:solidFill>
                <a:hlinkClick r:id="rId4" tooltip="США"/>
              </a:rPr>
              <a:t>США</a:t>
            </a:r>
            <a:r>
              <a:rPr lang="uk-UA" sz="2400" b="1" dirty="0">
                <a:solidFill>
                  <a:srgbClr val="FFFF00"/>
                </a:solidFill>
              </a:rPr>
              <a:t>,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uk-UA" sz="2400" b="1" dirty="0">
                <a:solidFill>
                  <a:srgbClr val="FFFF00"/>
                </a:solidFill>
                <a:hlinkClick r:id="rId5" tooltip="Символ"/>
              </a:rPr>
              <a:t>символ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uk-UA" sz="2400" b="1" dirty="0">
                <a:solidFill>
                  <a:srgbClr val="FFFF00"/>
                </a:solidFill>
                <a:hlinkClick r:id="rId6" tooltip="Свобода"/>
              </a:rPr>
              <a:t>свободи</a:t>
            </a:r>
            <a:r>
              <a:rPr lang="uk-UA" sz="2400" b="1" dirty="0">
                <a:solidFill>
                  <a:srgbClr val="FFFF0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uk-UA" sz="2400" b="1" dirty="0">
                <a:solidFill>
                  <a:srgbClr val="FFFF00"/>
                </a:solidFill>
                <a:hlinkClick r:id="rId7" tooltip="Демократія"/>
              </a:rPr>
              <a:t>демократії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uk-UA" sz="2400" b="1" dirty="0">
                <a:solidFill>
                  <a:srgbClr val="FFFF00"/>
                </a:solidFill>
              </a:rPr>
              <a:t>та справедливості.</a:t>
            </a:r>
          </a:p>
          <a:p>
            <a:r>
              <a:rPr lang="uk-UA" sz="2400" b="1" dirty="0" err="1">
                <a:solidFill>
                  <a:srgbClr val="FFFF00"/>
                </a:solidFill>
              </a:rPr>
              <a:t>-подарунок</a:t>
            </a:r>
            <a:r>
              <a:rPr lang="uk-UA" sz="2400" b="1" dirty="0">
                <a:solidFill>
                  <a:srgbClr val="FFFF00"/>
                </a:solidFill>
              </a:rPr>
              <a:t> французів до 100-річчя Незалежності  США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FFFF00"/>
                </a:solidFill>
              </a:rPr>
              <a:t>вага </a:t>
            </a:r>
            <a:r>
              <a:rPr lang="ru-RU" sz="2400" b="1" dirty="0" err="1">
                <a:solidFill>
                  <a:srgbClr val="FFFF00"/>
                </a:solidFill>
              </a:rPr>
              <a:t>її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сталевої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конструкції</a:t>
            </a:r>
            <a:r>
              <a:rPr lang="ru-RU" sz="2400" b="1" dirty="0">
                <a:solidFill>
                  <a:srgbClr val="FFFF00"/>
                </a:solidFill>
              </a:rPr>
              <a:t> — 250 тис. </a:t>
            </a:r>
            <a:r>
              <a:rPr lang="ru-RU" sz="2400" b="1" u="sng" dirty="0" err="1">
                <a:solidFill>
                  <a:srgbClr val="FFFF00"/>
                </a:solidFill>
                <a:hlinkClick r:id="rId8" tooltip="Фунт (одиниця маси)"/>
              </a:rPr>
              <a:t>фунтів</a:t>
            </a:r>
            <a:r>
              <a:rPr lang="ru-RU" sz="2400" b="1" dirty="0">
                <a:solidFill>
                  <a:srgbClr val="FFFF00"/>
                </a:solidFill>
              </a:rPr>
              <a:t>(125 </a:t>
            </a:r>
            <a:r>
              <a:rPr lang="ru-RU" sz="2400" b="1" u="sng" dirty="0">
                <a:solidFill>
                  <a:srgbClr val="FFFF00"/>
                </a:solidFill>
                <a:hlinkClick r:id="rId9" tooltip="Тонна"/>
              </a:rPr>
              <a:t>тонн</a:t>
            </a:r>
            <a:r>
              <a:rPr lang="ru-RU" sz="2400" b="1" dirty="0">
                <a:solidFill>
                  <a:srgbClr val="FFFF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b="1" dirty="0" err="1">
                <a:solidFill>
                  <a:srgbClr val="FFFF00"/>
                </a:solidFill>
              </a:rPr>
              <a:t>Товщина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мідного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покриття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статуї</a:t>
            </a:r>
            <a:r>
              <a:rPr lang="ru-RU" sz="2400" b="1" dirty="0">
                <a:solidFill>
                  <a:srgbClr val="FFFF00"/>
                </a:solidFill>
              </a:rPr>
              <a:t> — 3/32 </a:t>
            </a:r>
            <a:r>
              <a:rPr lang="ru-RU" sz="2400" b="1" u="sng" dirty="0">
                <a:solidFill>
                  <a:srgbClr val="FFFF00"/>
                </a:solidFill>
                <a:hlinkClick r:id="rId10" tooltip="Дюйм"/>
              </a:rPr>
              <a:t>дюйма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або</a:t>
            </a:r>
            <a:r>
              <a:rPr lang="ru-RU" sz="2400" b="1" dirty="0">
                <a:solidFill>
                  <a:srgbClr val="FFFF00"/>
                </a:solidFill>
              </a:rPr>
              <a:t> 2,37 мм</a:t>
            </a:r>
          </a:p>
          <a:p>
            <a:pPr>
              <a:buFontTx/>
              <a:buChar char="-"/>
            </a:pPr>
            <a:r>
              <a:rPr lang="ru-RU" sz="2400" b="1" dirty="0" err="1">
                <a:solidFill>
                  <a:srgbClr val="FFFF00"/>
                </a:solidFill>
              </a:rPr>
              <a:t>Висота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землі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кінчика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смолоскипа</a:t>
            </a:r>
            <a:r>
              <a:rPr lang="ru-RU" sz="2400" b="1" dirty="0">
                <a:solidFill>
                  <a:srgbClr val="FFFF00"/>
                </a:solidFill>
              </a:rPr>
              <a:t> — 93 </a:t>
            </a:r>
            <a:r>
              <a:rPr lang="ru-RU" sz="2400" b="1" dirty="0" err="1">
                <a:solidFill>
                  <a:srgbClr val="FFFF00"/>
                </a:solidFill>
              </a:rPr>
              <a:t>метри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самої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статуї</a:t>
            </a:r>
            <a:r>
              <a:rPr lang="ru-RU" sz="2400" b="1" dirty="0">
                <a:solidFill>
                  <a:srgbClr val="FFFF00"/>
                </a:solidFill>
              </a:rPr>
              <a:t> – 46 </a:t>
            </a:r>
            <a:r>
              <a:rPr lang="ru-RU" sz="2400" b="1" dirty="0" err="1">
                <a:solidFill>
                  <a:srgbClr val="FFFF00"/>
                </a:solidFill>
              </a:rPr>
              <a:t>метрів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rgbClr val="FFFF00"/>
                </a:solidFill>
              </a:rPr>
              <a:t>-</a:t>
            </a:r>
            <a:r>
              <a:rPr lang="ru-RU" sz="2400" b="1" dirty="0">
                <a:solidFill>
                  <a:srgbClr val="FFFF00"/>
                </a:solidFill>
              </a:rPr>
              <a:t> 356 </a:t>
            </a:r>
            <a:r>
              <a:rPr lang="ru-RU" sz="2400" b="1" dirty="0" err="1">
                <a:solidFill>
                  <a:srgbClr val="FFFF00"/>
                </a:solidFill>
              </a:rPr>
              <a:t>сходинок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корони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статуї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свободи</a:t>
            </a:r>
            <a:r>
              <a:rPr lang="ru-RU" sz="2400" b="1" dirty="0">
                <a:solidFill>
                  <a:srgbClr val="FFFF00"/>
                </a:solidFill>
              </a:rPr>
              <a:t>  192 </a:t>
            </a:r>
            <a:r>
              <a:rPr lang="ru-RU" sz="2400" b="1" dirty="0" err="1">
                <a:solidFill>
                  <a:srgbClr val="FFFF00"/>
                </a:solidFill>
              </a:rPr>
              <a:t>сходинки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вершини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п'єдесталу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0" descr="ÐÐ°ÑÑÐ¸Ð½ÐºÐ¸ Ð¿Ð¾ Ð·Ð°Ð¿ÑÐ¾ÑÑ Ð²ÐµÐ³ÑÐ¸Ð²ÑÐ»Ñ"/>
          <p:cNvPicPr>
            <a:picLocks noChangeAspect="1" noChangeArrowheads="1"/>
          </p:cNvPicPr>
          <p:nvPr/>
        </p:nvPicPr>
        <p:blipFill>
          <a:blip r:embed="rId2"/>
          <a:srcRect l="20219" r="28278" b="10924"/>
          <a:stretch>
            <a:fillRect/>
          </a:stretch>
        </p:blipFill>
        <p:spPr bwMode="auto">
          <a:xfrm>
            <a:off x="5441163" y="2143116"/>
            <a:ext cx="327424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50006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Незвичайний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пам’ятник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встановлено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у 1975 р.</a:t>
            </a:r>
            <a:r>
              <a:rPr lang="uk-UA" sz="2000" b="1" dirty="0">
                <a:solidFill>
                  <a:srgbClr val="002060"/>
                </a:solidFill>
                <a:cs typeface="Angsana New" pitchFamily="18" charset="-34"/>
              </a:rPr>
              <a:t>  - найбільше у світі пасхальне яйце – ВЕГРЕВІЛЬСЬКА ПИСАНКА. Це 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друга за величиною у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світі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 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  <a:hlinkClick r:id="rId3" tooltip="Писанка"/>
              </a:rPr>
              <a:t>писанка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 — 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заввишки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9,6 м,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завширшки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6,5 м,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загальна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її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висота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– 11м.</a:t>
            </a:r>
          </a:p>
          <a:p>
            <a:r>
              <a:rPr lang="uk-UA" sz="2000" b="1" dirty="0">
                <a:solidFill>
                  <a:srgbClr val="002060"/>
                </a:solidFill>
                <a:cs typeface="Angsana New" pitchFamily="18" charset="-34"/>
              </a:rPr>
              <a:t>*Її вага 2270 кг, н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а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розробку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виготовлення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встановлення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незвичайного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монумента затрачено 12 тис. годин часу,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використано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понад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2 т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алюмінієвих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конструкцій</a:t>
            </a:r>
            <a:r>
              <a:rPr lang="uk-UA" sz="2000" b="1" dirty="0">
                <a:solidFill>
                  <a:srgbClr val="002060"/>
                </a:solidFill>
                <a:cs typeface="Angsana New" pitchFamily="18" charset="-34"/>
              </a:rPr>
              <a:t>( з уламків літаків).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</a:p>
          <a:p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*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Щорічний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фестиваль "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Писанка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" проходить у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перші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вихідні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липня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заснований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у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 1973 </a:t>
            </a:r>
            <a:r>
              <a:rPr lang="ru-RU" sz="2000" b="1" dirty="0" err="1">
                <a:solidFill>
                  <a:srgbClr val="002060"/>
                </a:solidFill>
                <a:cs typeface="Angsana New" pitchFamily="18" charset="-34"/>
              </a:rPr>
              <a:t>році</a:t>
            </a:r>
            <a:r>
              <a:rPr lang="ru-RU" sz="2000" b="1" dirty="0">
                <a:solidFill>
                  <a:srgbClr val="002060"/>
                </a:solidFill>
                <a:cs typeface="Angsana New" pitchFamily="18" charset="-34"/>
              </a:rPr>
              <a:t>.</a:t>
            </a:r>
          </a:p>
          <a:p>
            <a:r>
              <a:rPr lang="uk-UA" sz="2000" b="1" dirty="0">
                <a:solidFill>
                  <a:srgbClr val="002060"/>
                </a:solidFill>
                <a:cs typeface="Angsana New" pitchFamily="18" charset="-34"/>
              </a:rPr>
              <a:t>*Так  канадці українського походження вшановують традиції своєї історичної батьківщини</a:t>
            </a:r>
            <a:endParaRPr lang="ru-RU" sz="2000" b="1" dirty="0">
              <a:solidFill>
                <a:srgbClr val="002060"/>
              </a:solidFill>
              <a:cs typeface="Angsana New" pitchFamily="18" charset="-34"/>
            </a:endParaRPr>
          </a:p>
          <a:p>
            <a:endParaRPr lang="ru-RU" sz="2000" b="1" dirty="0">
              <a:solidFill>
                <a:srgbClr val="002060"/>
              </a:solidFill>
              <a:cs typeface="Angsana New" pitchFamily="18" charset="-34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399</TotalTime>
  <Words>415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Angsana New</vt:lpstr>
      <vt:lpstr>Arabic Typesetting</vt:lpstr>
      <vt:lpstr>Arial</vt:lpstr>
      <vt:lpstr>Arial Black</vt:lpstr>
      <vt:lpstr>Arial Narrow</vt:lpstr>
      <vt:lpstr>Constantia</vt:lpstr>
      <vt:lpstr>Monotype Corsiva</vt:lpstr>
      <vt:lpstr>Verdana</vt:lpstr>
      <vt:lpstr>Wingdings</vt:lpstr>
      <vt:lpstr>Wingdings 2</vt:lpstr>
      <vt:lpstr>Бумажная</vt:lpstr>
      <vt:lpstr>Архітектура, скульптура  Північної Америки</vt:lpstr>
      <vt:lpstr>Розквіт неокласицизму в США, який припав на 1780-1860-і рр. був тісно пов’язаний з політичним статусом молодої республіки. Один з найбільш впливових президентів Сполучених Штатів, Томас Джефферсон. Його проект Капітолію у Річмонді став першим в Америці суспільним будинком, який наслідував храмовій архітектурі.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Архітектура, скульптура  Північної Америки</dc:title>
  <dc:creator>Мой</dc:creator>
  <cp:lastModifiedBy>danilov.vg</cp:lastModifiedBy>
  <cp:revision>11</cp:revision>
  <dcterms:created xsi:type="dcterms:W3CDTF">2018-10-04T18:27:02Z</dcterms:created>
  <dcterms:modified xsi:type="dcterms:W3CDTF">2024-02-17T06:10:12Z</dcterms:modified>
</cp:coreProperties>
</file>